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sldIdLst>
    <p:sldId id="267" r:id="rId2"/>
    <p:sldId id="268" r:id="rId3"/>
    <p:sldId id="266" r:id="rId4"/>
    <p:sldId id="269" r:id="rId5"/>
    <p:sldId id="277" r:id="rId6"/>
    <p:sldId id="278" r:id="rId7"/>
    <p:sldId id="271" r:id="rId8"/>
    <p:sldId id="270" r:id="rId9"/>
    <p:sldId id="272" r:id="rId10"/>
    <p:sldId id="274" r:id="rId11"/>
    <p:sldId id="275" r:id="rId12"/>
    <p:sldId id="273" r:id="rId13"/>
    <p:sldId id="279" r:id="rId14"/>
  </p:sldIdLst>
  <p:sldSz cx="9144000" cy="5143500" type="screen16x9"/>
  <p:notesSz cx="6858000" cy="9144000"/>
  <p:defaultTextStyle>
    <a:lvl1pPr marL="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4D75"/>
    <a:srgbClr val="07A6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42" autoAdjust="0"/>
    <p:restoredTop sz="87598" autoAdjust="0"/>
  </p:normalViewPr>
  <p:slideViewPr>
    <p:cSldViewPr>
      <p:cViewPr varScale="1">
        <p:scale>
          <a:sx n="102" d="100"/>
          <a:sy n="102" d="100"/>
        </p:scale>
        <p:origin x="782" y="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fr-FR" sz="1200"/>
            </a:lvl1pPr>
            <a:extLst/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fr-FR" sz="1200"/>
            </a:lvl1pPr>
            <a:extLst/>
          </a:lstStyle>
          <a:p>
            <a:fld id="{A8ADFD5B-A66C-449C-B6E8-FB716D07777D}" type="datetimeFigureOut">
              <a:pPr/>
              <a:t>01/12/2021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  <a:p>
            <a:pPr lvl="3"/>
            <a:r>
              <a:rPr lang="fr-FR"/>
              <a:t>Niveau 4</a:t>
            </a:r>
          </a:p>
          <a:p>
            <a:pPr lvl="4"/>
            <a:r>
              <a:rPr lang="fr-FR"/>
              <a:t>Niveau 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fr-FR" sz="1200"/>
            </a:lvl1pPr>
            <a:extLst/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fr-FR" sz="1200"/>
            </a:lvl1pPr>
            <a:extLst/>
          </a:lstStyle>
          <a:p>
            <a:fld id="{CA5D3BF3-D352-46FC-8343-31F56E6730EA}" type="slidenum"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3681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fr-FR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fr-FR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fr-F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 eaLnBrk="1" latinLnBrk="0" hangingPunct="1">
              <a:buNone/>
              <a:defRPr kumimoji="0" lang="fr-FR" sz="2800">
                <a:solidFill>
                  <a:srgbClr val="FFFFFF"/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0" hangingPunct="1"/>
            <a:r>
              <a:rPr lang="fr-FR" smtClean="0"/>
              <a:t>Modifiez le style des sous-titres du masque</a:t>
            </a:r>
            <a:endParaRPr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 eaLnBrk="1" latinLnBrk="0" hangingPunct="1">
              <a:defRPr kumimoji="0" lang="fr-FR" sz="20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047E157E-8DCB-4F70-A0AF-5EB586A91DD4}" type="datetime1">
              <a:rPr kumimoji="0" lang="fr-FR">
                <a:solidFill>
                  <a:srgbClr val="FFFFFF"/>
                </a:solidFill>
              </a:rPr>
              <a:pPr algn="ctr"/>
              <a:t>01/12/2021</a:t>
            </a:fld>
            <a:endParaRPr kumimoji="0" lang="fr-FR" sz="200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 eaLnBrk="1" latinLnBrk="0" hangingPunct="1">
              <a:defRPr kumimoji="0" lang="fr-FR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fr-FR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 eaLnBrk="1" latinLnBrk="0" hangingPunct="1">
              <a:defRPr kumimoji="0" lang="fr-FR">
                <a:solidFill>
                  <a:schemeClr val="tx2"/>
                </a:solidFill>
              </a:defRPr>
            </a:lvl1pPr>
            <a:extLst/>
          </a:lstStyle>
          <a:p>
            <a:fld id="{8F82E0A0-C266-4798-8C8F-B9F91E9DA37E}" type="slidenum">
              <a:rPr kumimoji="0" lang="fr-FR">
                <a:solidFill>
                  <a:schemeClr val="tx2"/>
                </a:solidFill>
              </a:rPr>
              <a:pPr/>
              <a:t>‹N°›</a:t>
            </a:fld>
            <a:endParaRPr kumimoji="0" lang="fr-FR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 anchor="b"/>
          <a:lstStyle>
            <a:lvl1pPr eaLnBrk="1" latinLnBrk="0" hangingPunct="1">
              <a:defRPr kumimoji="0" lang="fr-FR" cap="all" baseline="0"/>
            </a:lvl1pPr>
            <a:extLst/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pPr/>
              <a:t>01/12/2021</a:t>
            </a:fld>
            <a:endParaRPr kumimoji="0" lang="fr-FR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fr-FR" sz="1400" b="1">
                <a:solidFill>
                  <a:srgbClr val="FFFFFF"/>
                </a:solidFill>
              </a:rPr>
              <a:pPr algn="ctr"/>
              <a:t>‹N°›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 anchor="t"/>
          <a:lstStyle>
            <a:lvl1pPr eaLnBrk="1" latinLnBrk="0" hangingPunct="1">
              <a:buNone/>
              <a:defRPr kumimoji="0" lang="fr-FR" sz="2800">
                <a:solidFill>
                  <a:schemeClr val="tx2"/>
                </a:solidFill>
              </a:defRPr>
            </a:lvl1pPr>
            <a:lvl2pPr eaLnBrk="1" latinLnBrk="0" hangingPunct="1">
              <a:buNone/>
              <a:defRPr kumimoji="0" lang="fr-FR" sz="18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0" hangingPunct="1">
              <a:buNone/>
              <a:defRPr kumimoji="0" lang="fr-FR" sz="1600">
                <a:solidFill>
                  <a:schemeClr val="tx1">
                    <a:tint val="75000"/>
                  </a:schemeClr>
                </a:solidFill>
              </a:defRPr>
            </a:lvl3pPr>
            <a:lvl4pPr eaLnBrk="1" latinLnBrk="0" hangingPunct="1">
              <a:buNone/>
              <a:defRPr kumimoji="0" lang="fr-FR" sz="1400">
                <a:solidFill>
                  <a:schemeClr val="tx1">
                    <a:tint val="75000"/>
                  </a:schemeClr>
                </a:solidFill>
              </a:defRPr>
            </a:lvl4pPr>
            <a:lvl5pPr eaLnBrk="1" latinLnBrk="0" hangingPunct="1">
              <a:buNone/>
              <a:defRPr kumimoji="0" lang="fr-FR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fr-FR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fr-FR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fr-FR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 eaLnBrk="1" latinLnBrk="0" hangingPunct="1">
              <a:buNone/>
              <a:defRPr kumimoji="0" lang="fr-FR"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kumimoji="0" lang="fr-FR"/>
              <a:t>Modifiez le style du titre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F9F07-3BC7-4570-B054-79111B0A380C}" type="datetime1">
              <a:pPr/>
              <a:t>01/12/2021</a:t>
            </a:fld>
            <a:endParaRPr kumimoji="0" lang="fr-F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 eaLnBrk="1" latinLnBrk="0" hangingPunct="1">
              <a:defRPr kumimoji="0" lang="fr-FR" sz="24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fr-FR" sz="2400" b="1">
                <a:solidFill>
                  <a:srgbClr val="FFFFFF"/>
                </a:solidFill>
              </a:rPr>
              <a:pPr algn="ctr"/>
              <a:t>‹N°›</a:t>
            </a:fld>
            <a:endParaRPr kumimoji="0" lang="fr-FR" sz="240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4606EA6-EFEA-4C30-9264-4F9291A5780D}" type="datetime1">
              <a:pPr/>
              <a:t>01/12/2021</a:t>
            </a:fld>
            <a:endParaRPr kumimoji="0"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/>
            <a:fld id="{8F82E0A0-C266-4798-8C8F-B9F91E9DA37E}" type="slidenum">
              <a:rPr kumimoji="0" lang="fr-FR" sz="1400" b="1">
                <a:solidFill>
                  <a:srgbClr val="FFFFFF"/>
                </a:solidFill>
              </a:rPr>
              <a:pPr algn="ctr"/>
              <a:t>‹N°›</a:t>
            </a:fld>
            <a:endParaRPr kumimoji="0" lang="fr-F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 anchor="b"/>
          <a:lstStyle>
            <a:lvl1pPr eaLnBrk="1" latinLnBrk="0" hangingPunct="1">
              <a:defRPr kumimoji="0" lang="fr-FR"/>
            </a:lvl1pPr>
            <a:extLst/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4606EA6-EFEA-4C30-9264-4F9291A5780D}" type="datetime1">
              <a:pPr/>
              <a:t>01/12/2021</a:t>
            </a:fld>
            <a:endParaRPr kumimoji="0" lang="fr-F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/>
            <a:fld id="{8F82E0A0-C266-4798-8C8F-B9F91E9DA37E}" type="slidenum">
              <a:rPr kumimoji="0" lang="fr-FR" sz="1400" b="1">
                <a:solidFill>
                  <a:srgbClr val="FFFFFF"/>
                </a:solidFill>
              </a:rPr>
              <a:pPr algn="ctr"/>
              <a:t>‹N°›</a:t>
            </a:fld>
            <a:endParaRPr kumimoji="0" lang="fr-F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fr-F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fr-FR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fr-FR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DB5D-B7A0-47E3-AD2D-B1A6F8614213}" type="datetime1">
              <a:pPr/>
              <a:t>01/12/2021</a:t>
            </a:fld>
            <a:endParaRPr kumimoji="0"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8126-03FC-49C0-B9B8-2B561CCC3D90}" type="datetime1">
              <a:pPr/>
              <a:t>01/12/2021</a:t>
            </a:fld>
            <a:endParaRPr kumimoji="0"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 eaLnBrk="1" latinLnBrk="0" hangingPunct="1">
              <a:defRPr kumimoji="0" lang="fr-FR">
                <a:solidFill>
                  <a:schemeClr val="tx2"/>
                </a:solidFill>
              </a:defRPr>
            </a:lvl1pPr>
            <a:extLst/>
          </a:lstStyle>
          <a:p>
            <a:fld id="{A3F7CB7D-F184-43C7-B6FD-03D728E1BBFF}" type="slidenum">
              <a:rPr kumimoji="0" lang="fr-FR">
                <a:solidFill>
                  <a:schemeClr val="tx2"/>
                </a:solidFill>
              </a:rPr>
              <a:pPr/>
              <a:t>‹N°›</a:t>
            </a:fld>
            <a:endParaRPr kumimoji="0" lang="fr-FR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 anchor="b"/>
          <a:lstStyle>
            <a:lvl1pPr algn="l" eaLnBrk="1" latinLnBrk="0" hangingPunct="1">
              <a:buNone/>
              <a:defRPr kumimoji="0" lang="fr-FR" sz="4200" b="0"/>
            </a:lvl1pPr>
            <a:extLst/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8198-4617-485E-9585-4840B69DBBA6}" type="datetime1">
              <a:pPr/>
              <a:t>01/12/2021</a:t>
            </a:fld>
            <a:endParaRPr kumimoji="0"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fr-FR">
                <a:solidFill>
                  <a:srgbClr val="FFFFFF"/>
                </a:solidFill>
              </a:rPr>
              <a:pPr/>
              <a:t>‹N°›</a:t>
            </a:fld>
            <a:endParaRPr kumimoji="0" lang="fr-FR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 eaLnBrk="1" latinLnBrk="0" hangingPunct="1">
              <a:spcAft>
                <a:spcPts val="1000"/>
              </a:spcAft>
              <a:buNone/>
              <a:defRPr kumimoji="0" lang="fr-FR" sz="1800"/>
            </a:lvl1pPr>
            <a:lvl2pPr eaLnBrk="1" latinLnBrk="0" hangingPunct="1">
              <a:buNone/>
              <a:defRPr kumimoji="0" lang="fr-FR" sz="1200"/>
            </a:lvl2pPr>
            <a:lvl3pPr eaLnBrk="1" latinLnBrk="0" hangingPunct="1">
              <a:buNone/>
              <a:defRPr kumimoji="0" lang="fr-FR" sz="1000"/>
            </a:lvl3pPr>
            <a:lvl4pPr eaLnBrk="1" latinLnBrk="0" hangingPunct="1">
              <a:buNone/>
              <a:defRPr kumimoji="0" lang="fr-FR" sz="900"/>
            </a:lvl4pPr>
            <a:lvl5pPr eaLnBrk="1" latinLnBrk="0" hangingPunct="1">
              <a:buNone/>
              <a:defRPr kumimoji="0" lang="fr-FR" sz="9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 eaLnBrk="1" latinLnBrk="0" hangingPunct="1">
              <a:buNone/>
              <a:defRPr kumimoji="0" lang="fr-FR"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fr-FR" sz="1700"/>
            </a:lvl1pPr>
            <a:lvl2pPr eaLnBrk="1" latinLnBrk="0" hangingPunct="1">
              <a:buFontTx/>
              <a:buNone/>
              <a:defRPr kumimoji="0" lang="fr-FR" sz="1200"/>
            </a:lvl2pPr>
            <a:lvl3pPr eaLnBrk="1" latinLnBrk="0" hangingPunct="1">
              <a:buFontTx/>
              <a:buNone/>
              <a:defRPr kumimoji="0" lang="fr-FR" sz="1000"/>
            </a:lvl3pPr>
            <a:lvl4pPr eaLnBrk="1" latinLnBrk="0" hangingPunct="1">
              <a:buFontTx/>
              <a:buNone/>
              <a:defRPr kumimoji="0" lang="fr-FR" sz="900"/>
            </a:lvl4pPr>
            <a:lvl5pPr eaLnBrk="1" latinLnBrk="0" hangingPunct="1">
              <a:buFontTx/>
              <a:buNone/>
              <a:defRPr kumimoji="0" lang="fr-FR" sz="9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</p:txBody>
      </p:sp>
      <p:sp>
        <p:nvSpPr>
          <p:cNvPr id="8" name="Rectangle 7"/>
          <p:cNvSpPr/>
          <p:nvPr/>
        </p:nvSpPr>
        <p:spPr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fr-FR"/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fr-FR"/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89520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 eaLnBrk="1" latinLnBrk="0" hangingPunct="1">
              <a:buNone/>
              <a:defRPr kumimoji="0" lang="fr-FR" sz="2800" b="0"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fr-FR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/>
          <a:p>
            <a:fld id="{E4606EA6-EFEA-4C30-9264-4F9291A5780D}" type="datetime1">
              <a:pPr/>
              <a:t>01/12/2021</a:t>
            </a:fld>
            <a:endParaRPr kumimoji="0" lang="fr-F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 eaLnBrk="1" latinLnBrk="0" hangingPunct="1">
              <a:defRPr kumimoji="0" lang="fr-FR" sz="2800"/>
            </a:lvl1pPr>
            <a:extLst/>
          </a:lstStyle>
          <a:p>
            <a:pPr algn="ctr"/>
            <a:fld id="{8F82E0A0-C266-4798-8C8F-B9F91E9DA37E}" type="slidenum">
              <a:rPr kumimoji="0" lang="fr-FR" sz="2800" b="1">
                <a:solidFill>
                  <a:srgbClr val="FFFFFF"/>
                </a:solidFill>
              </a:rPr>
              <a:pPr algn="ctr"/>
              <a:t>‹N°›</a:t>
            </a:fld>
            <a:endParaRPr kumimoji="0" lang="fr-FR" sz="280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/>
          <a:p>
            <a:endParaRPr kumimoji="0"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lang="fr-FR" sz="1400">
                <a:solidFill>
                  <a:schemeClr val="tx2"/>
                </a:solidFill>
              </a:defRPr>
            </a:lvl1pPr>
            <a:extLst/>
          </a:lstStyle>
          <a:p>
            <a:fld id="{E4606EA6-EFEA-4C30-9264-4F9291A5780D}" type="datetime1">
              <a:pPr/>
              <a:t>01/12/2021</a:t>
            </a:fld>
            <a:endParaRPr kumimoji="0" lang="fr-FR" sz="140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lang="fr-FR" sz="14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fr-FR" sz="140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9517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fr-FR"/>
          </a:p>
        </p:txBody>
      </p:sp>
      <p:sp>
        <p:nvSpPr>
          <p:cNvPr id="8" name="Rectangle 7"/>
          <p:cNvSpPr/>
          <p:nvPr/>
        </p:nvSpPr>
        <p:spPr>
          <a:xfrm>
            <a:off x="0" y="112946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fr-FR"/>
          </a:p>
        </p:txBody>
      </p:sp>
      <p:sp>
        <p:nvSpPr>
          <p:cNvPr id="9" name="Rectangle 8"/>
          <p:cNvSpPr/>
          <p:nvPr/>
        </p:nvSpPr>
        <p:spPr>
          <a:xfrm>
            <a:off x="590550" y="112946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fr-F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50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lang="fr-FR" sz="1400" b="1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fr-FR" sz="1400" b="1">
                <a:solidFill>
                  <a:srgbClr val="FFFFFF"/>
                </a:solidFill>
              </a:rPr>
              <a:pPr algn="ctr"/>
              <a:t>‹N°›</a:t>
            </a:fld>
            <a:endParaRPr kumimoji="0" lang="fr-FR" sz="1400" b="1">
              <a:solidFill>
                <a:srgbClr val="FFFFFF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eaLnBrk="1" latinLnBrk="0" hangingPunct="1"/>
            <a:r>
              <a:rPr kumimoji="0" lang="fr-FR" smtClean="0"/>
              <a:t>Modifiez le style du titre</a:t>
            </a:r>
            <a:endParaRPr kumimoji="0"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kumimoji="0" lang="fr-FR" sz="42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lang="fr-FR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fr-FR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lang="fr-FR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fr-FR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fr-FR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fr-FR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fr-FR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fr-F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188" y="0"/>
            <a:ext cx="9247188" cy="5235575"/>
          </a:xfrm>
        </p:spPr>
      </p:pic>
      <p:pic>
        <p:nvPicPr>
          <p:cNvPr id="1030" name="Picture 6" descr="C:\Users\touar\Desktop\PPP\PPT\LOGO PPP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65365"/>
            <a:ext cx="7496944" cy="2918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ouar\Desktop\PPP\MEFI PROJET\Logo MEF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877987"/>
            <a:ext cx="144551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6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559"/>
            <a:ext cx="9180512" cy="5219218"/>
          </a:xfrm>
          <a:prstGeom prst="rect">
            <a:avLst/>
          </a:prstGeom>
        </p:spPr>
      </p:pic>
      <p:grpSp>
        <p:nvGrpSpPr>
          <p:cNvPr id="88" name="Groupe 87"/>
          <p:cNvGrpSpPr/>
          <p:nvPr/>
        </p:nvGrpSpPr>
        <p:grpSpPr>
          <a:xfrm>
            <a:off x="35496" y="1778514"/>
            <a:ext cx="2592288" cy="2593436"/>
            <a:chOff x="35496" y="1778514"/>
            <a:chExt cx="2592288" cy="2593436"/>
          </a:xfrm>
        </p:grpSpPr>
        <p:sp>
          <p:nvSpPr>
            <p:cNvPr id="59" name="Rectangle 58"/>
            <p:cNvSpPr/>
            <p:nvPr/>
          </p:nvSpPr>
          <p:spPr>
            <a:xfrm>
              <a:off x="74936" y="1778514"/>
              <a:ext cx="2304256" cy="259343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61" name="Groupe 60"/>
            <p:cNvGrpSpPr/>
            <p:nvPr/>
          </p:nvGrpSpPr>
          <p:grpSpPr>
            <a:xfrm>
              <a:off x="35496" y="1779662"/>
              <a:ext cx="2592288" cy="2520280"/>
              <a:chOff x="284088" y="1779662"/>
              <a:chExt cx="2592288" cy="2520280"/>
            </a:xfrm>
          </p:grpSpPr>
          <p:sp>
            <p:nvSpPr>
              <p:cNvPr id="62" name="ZoneTexte 61"/>
              <p:cNvSpPr txBox="1"/>
              <p:nvPr/>
            </p:nvSpPr>
            <p:spPr>
              <a:xfrm>
                <a:off x="287524" y="1779662"/>
                <a:ext cx="20522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  <a:cs typeface="Arial" pitchFamily="34" charset="0"/>
                  </a:rPr>
                  <a:t>Disponibilité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  <a:cs typeface="Arial" pitchFamily="34" charset="0"/>
                  </a:rPr>
                  <a:t>et acquisition </a:t>
                </a:r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  <a:cs typeface="Arial" pitchFamily="34" charset="0"/>
                  </a:rPr>
                  <a:t>de terres </a:t>
                </a:r>
                <a:endParaRPr lang="fr-FR" sz="1400" dirty="0">
                  <a:solidFill>
                    <a:srgbClr val="044D75"/>
                  </a:solidFill>
                  <a:latin typeface="Century Gothic" pitchFamily="34" charset="0"/>
                  <a:cs typeface="Arial" pitchFamily="34" charset="0"/>
                </a:endParaRPr>
              </a:p>
            </p:txBody>
          </p:sp>
          <p:sp>
            <p:nvSpPr>
              <p:cNvPr id="63" name="ZoneTexte 62"/>
              <p:cNvSpPr txBox="1"/>
              <p:nvPr/>
            </p:nvSpPr>
            <p:spPr>
              <a:xfrm>
                <a:off x="287524" y="2337142"/>
                <a:ext cx="226825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Risque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environnemental (</a:t>
                </a:r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ou évaluation environnementale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) </a:t>
                </a:r>
              </a:p>
            </p:txBody>
          </p:sp>
          <p:sp>
            <p:nvSpPr>
              <p:cNvPr id="64" name="ZoneTexte 63"/>
              <p:cNvSpPr txBox="1"/>
              <p:nvPr/>
            </p:nvSpPr>
            <p:spPr>
              <a:xfrm>
                <a:off x="287524" y="3128069"/>
                <a:ext cx="25888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Risque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lié à la conception </a:t>
                </a:r>
              </a:p>
            </p:txBody>
          </p:sp>
          <p:sp>
            <p:nvSpPr>
              <p:cNvPr id="65" name="ZoneTexte 64"/>
              <p:cNvSpPr txBox="1"/>
              <p:nvPr/>
            </p:nvSpPr>
            <p:spPr>
              <a:xfrm>
                <a:off x="284088" y="3488109"/>
                <a:ext cx="227168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Risque de construction</a:t>
                </a:r>
                <a:endParaRPr lang="fr-FR" sz="1400" dirty="0">
                  <a:solidFill>
                    <a:srgbClr val="044D75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66" name="ZoneTexte 65"/>
              <p:cNvSpPr txBox="1"/>
              <p:nvPr/>
            </p:nvSpPr>
            <p:spPr>
              <a:xfrm>
                <a:off x="287524" y="3776722"/>
                <a:ext cx="20522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Achèvement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et mise en service </a:t>
                </a:r>
              </a:p>
            </p:txBody>
          </p:sp>
        </p:grpSp>
        <p:cxnSp>
          <p:nvCxnSpPr>
            <p:cNvPr id="68" name="Connecteur droit 67"/>
            <p:cNvCxnSpPr/>
            <p:nvPr/>
          </p:nvCxnSpPr>
          <p:spPr>
            <a:xfrm>
              <a:off x="74936" y="2355726"/>
              <a:ext cx="2304256" cy="0"/>
            </a:xfrm>
            <a:prstGeom prst="line">
              <a:avLst/>
            </a:prstGeom>
            <a:ln>
              <a:solidFill>
                <a:srgbClr val="07A65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9" name="Connecteur droit 68"/>
            <p:cNvCxnSpPr/>
            <p:nvPr/>
          </p:nvCxnSpPr>
          <p:spPr>
            <a:xfrm>
              <a:off x="56934" y="3128069"/>
              <a:ext cx="2304256" cy="0"/>
            </a:xfrm>
            <a:prstGeom prst="line">
              <a:avLst/>
            </a:prstGeom>
            <a:ln>
              <a:solidFill>
                <a:srgbClr val="07A65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0" name="Connecteur droit 69"/>
            <p:cNvCxnSpPr/>
            <p:nvPr/>
          </p:nvCxnSpPr>
          <p:spPr>
            <a:xfrm>
              <a:off x="74936" y="3473471"/>
              <a:ext cx="2304256" cy="0"/>
            </a:xfrm>
            <a:prstGeom prst="line">
              <a:avLst/>
            </a:prstGeom>
            <a:ln>
              <a:solidFill>
                <a:srgbClr val="07A65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1" name="Connecteur droit 70"/>
            <p:cNvCxnSpPr/>
            <p:nvPr/>
          </p:nvCxnSpPr>
          <p:spPr>
            <a:xfrm>
              <a:off x="74936" y="3795886"/>
              <a:ext cx="2304256" cy="0"/>
            </a:xfrm>
            <a:prstGeom prst="line">
              <a:avLst/>
            </a:prstGeom>
            <a:ln>
              <a:solidFill>
                <a:srgbClr val="07A65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89" name="Groupe 88"/>
          <p:cNvGrpSpPr/>
          <p:nvPr/>
        </p:nvGrpSpPr>
        <p:grpSpPr>
          <a:xfrm>
            <a:off x="2483768" y="1779662"/>
            <a:ext cx="2520280" cy="2602147"/>
            <a:chOff x="2483768" y="1779662"/>
            <a:chExt cx="2376264" cy="2602147"/>
          </a:xfrm>
        </p:grpSpPr>
        <p:sp>
          <p:nvSpPr>
            <p:cNvPr id="72" name="Rectangle 71"/>
            <p:cNvSpPr/>
            <p:nvPr/>
          </p:nvSpPr>
          <p:spPr>
            <a:xfrm>
              <a:off x="2483768" y="1788373"/>
              <a:ext cx="2304256" cy="259343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3" name="Connecteur droit 72"/>
            <p:cNvCxnSpPr/>
            <p:nvPr/>
          </p:nvCxnSpPr>
          <p:spPr>
            <a:xfrm>
              <a:off x="2483768" y="2355726"/>
              <a:ext cx="2304256" cy="0"/>
            </a:xfrm>
            <a:prstGeom prst="line">
              <a:avLst/>
            </a:prstGeom>
            <a:ln>
              <a:solidFill>
                <a:srgbClr val="07A65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4" name="Connecteur droit 73"/>
            <p:cNvCxnSpPr/>
            <p:nvPr/>
          </p:nvCxnSpPr>
          <p:spPr>
            <a:xfrm>
              <a:off x="2483768" y="3304056"/>
              <a:ext cx="2304256" cy="0"/>
            </a:xfrm>
            <a:prstGeom prst="line">
              <a:avLst/>
            </a:prstGeom>
            <a:ln>
              <a:solidFill>
                <a:srgbClr val="07A65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5" name="Connecteur droit 74"/>
            <p:cNvCxnSpPr/>
            <p:nvPr/>
          </p:nvCxnSpPr>
          <p:spPr>
            <a:xfrm>
              <a:off x="2483768" y="3648600"/>
              <a:ext cx="2304256" cy="0"/>
            </a:xfrm>
            <a:prstGeom prst="line">
              <a:avLst/>
            </a:prstGeom>
            <a:ln>
              <a:solidFill>
                <a:srgbClr val="07A65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77" name="Groupe 76"/>
            <p:cNvGrpSpPr/>
            <p:nvPr/>
          </p:nvGrpSpPr>
          <p:grpSpPr>
            <a:xfrm>
              <a:off x="2483768" y="1779662"/>
              <a:ext cx="2376264" cy="2448272"/>
              <a:chOff x="2627784" y="1779662"/>
              <a:chExt cx="2376264" cy="2448272"/>
            </a:xfrm>
          </p:grpSpPr>
          <p:sp>
            <p:nvSpPr>
              <p:cNvPr id="34" name="ZoneTexte 33"/>
              <p:cNvSpPr txBox="1"/>
              <p:nvPr/>
            </p:nvSpPr>
            <p:spPr>
              <a:xfrm>
                <a:off x="2627784" y="1779662"/>
                <a:ext cx="23042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Risque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lié aux revenus </a:t>
                </a:r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des utilisateurs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payeurs </a:t>
                </a:r>
              </a:p>
            </p:txBody>
          </p:sp>
          <p:sp>
            <p:nvSpPr>
              <p:cNvPr id="48" name="ZoneTexte 47"/>
              <p:cNvSpPr txBox="1"/>
              <p:nvPr/>
            </p:nvSpPr>
            <p:spPr>
              <a:xfrm>
                <a:off x="2627784" y="2337723"/>
                <a:ext cx="237626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Risque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lié à la </a:t>
                </a:r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disponibilité des recettes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et </a:t>
                </a:r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risque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lié à </a:t>
                </a:r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la qualité/à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la </a:t>
                </a:r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Performance </a:t>
                </a:r>
                <a:endParaRPr lang="fr-FR" sz="1400" dirty="0">
                  <a:solidFill>
                    <a:srgbClr val="044D75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49" name="ZoneTexte 48"/>
              <p:cNvSpPr txBox="1"/>
              <p:nvPr/>
            </p:nvSpPr>
            <p:spPr>
              <a:xfrm>
                <a:off x="2627784" y="3333641"/>
                <a:ext cx="22322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Risque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lié </a:t>
                </a:r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aux recettes</a:t>
                </a:r>
                <a:endParaRPr lang="fr-FR" sz="1400" dirty="0">
                  <a:solidFill>
                    <a:srgbClr val="044D75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50" name="ZoneTexte 49"/>
              <p:cNvSpPr txBox="1"/>
              <p:nvPr/>
            </p:nvSpPr>
            <p:spPr>
              <a:xfrm>
                <a:off x="2627784" y="3704714"/>
                <a:ext cx="21602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Coûts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de maintenance et </a:t>
                </a:r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de gestion </a:t>
                </a:r>
                <a:endParaRPr lang="fr-FR" sz="1400" dirty="0">
                  <a:solidFill>
                    <a:srgbClr val="044D75"/>
                  </a:solidFill>
                  <a:latin typeface="Century Gothic" pitchFamily="34" charset="0"/>
                </a:endParaRPr>
              </a:p>
            </p:txBody>
          </p:sp>
        </p:grpSp>
      </p:grpSp>
      <p:grpSp>
        <p:nvGrpSpPr>
          <p:cNvPr id="90" name="Groupe 89"/>
          <p:cNvGrpSpPr/>
          <p:nvPr/>
        </p:nvGrpSpPr>
        <p:grpSpPr>
          <a:xfrm>
            <a:off x="5004047" y="1779662"/>
            <a:ext cx="1944217" cy="1036262"/>
            <a:chOff x="4932039" y="1779662"/>
            <a:chExt cx="1944217" cy="1036262"/>
          </a:xfrm>
        </p:grpSpPr>
        <p:sp>
          <p:nvSpPr>
            <p:cNvPr id="78" name="Rectangle 77"/>
            <p:cNvSpPr/>
            <p:nvPr/>
          </p:nvSpPr>
          <p:spPr>
            <a:xfrm>
              <a:off x="4932040" y="1779662"/>
              <a:ext cx="1800200" cy="10362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79" name="Groupe 78"/>
            <p:cNvGrpSpPr/>
            <p:nvPr/>
          </p:nvGrpSpPr>
          <p:grpSpPr>
            <a:xfrm>
              <a:off x="4932040" y="1779662"/>
              <a:ext cx="1944216" cy="864096"/>
              <a:chOff x="5148064" y="1779662"/>
              <a:chExt cx="1944216" cy="864096"/>
            </a:xfrm>
          </p:grpSpPr>
          <p:sp>
            <p:nvSpPr>
              <p:cNvPr id="51" name="ZoneTexte 50"/>
              <p:cNvSpPr txBox="1"/>
              <p:nvPr/>
            </p:nvSpPr>
            <p:spPr>
              <a:xfrm>
                <a:off x="5148064" y="1779662"/>
                <a:ext cx="194421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Disponibilité des financements </a:t>
                </a:r>
                <a:endParaRPr lang="fr-FR" sz="1400" dirty="0">
                  <a:solidFill>
                    <a:srgbClr val="044D75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52" name="ZoneTexte 51"/>
              <p:cNvSpPr txBox="1"/>
              <p:nvPr/>
            </p:nvSpPr>
            <p:spPr>
              <a:xfrm>
                <a:off x="5148064" y="2335981"/>
                <a:ext cx="19442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Risque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de change </a:t>
                </a:r>
              </a:p>
            </p:txBody>
          </p:sp>
        </p:grpSp>
        <p:cxnSp>
          <p:nvCxnSpPr>
            <p:cNvPr id="76" name="Connecteur droit 75"/>
            <p:cNvCxnSpPr/>
            <p:nvPr/>
          </p:nvCxnSpPr>
          <p:spPr>
            <a:xfrm>
              <a:off x="4932039" y="2355726"/>
              <a:ext cx="1800201" cy="0"/>
            </a:xfrm>
            <a:prstGeom prst="line">
              <a:avLst/>
            </a:prstGeom>
            <a:ln>
              <a:solidFill>
                <a:srgbClr val="07A65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93" name="Groupe 92"/>
          <p:cNvGrpSpPr/>
          <p:nvPr/>
        </p:nvGrpSpPr>
        <p:grpSpPr>
          <a:xfrm>
            <a:off x="6866279" y="1773424"/>
            <a:ext cx="2458249" cy="1806437"/>
            <a:chOff x="6866279" y="1773424"/>
            <a:chExt cx="2458249" cy="1806437"/>
          </a:xfrm>
        </p:grpSpPr>
        <p:sp>
          <p:nvSpPr>
            <p:cNvPr id="81" name="Rectangle 80"/>
            <p:cNvSpPr/>
            <p:nvPr/>
          </p:nvSpPr>
          <p:spPr>
            <a:xfrm>
              <a:off x="6876256" y="1773424"/>
              <a:ext cx="2170215" cy="18064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82" name="Groupe 81"/>
            <p:cNvGrpSpPr/>
            <p:nvPr/>
          </p:nvGrpSpPr>
          <p:grpSpPr>
            <a:xfrm>
              <a:off x="6948264" y="1779662"/>
              <a:ext cx="2376264" cy="1656184"/>
              <a:chOff x="6876256" y="1779662"/>
              <a:chExt cx="2376264" cy="1656184"/>
            </a:xfrm>
          </p:grpSpPr>
          <p:sp>
            <p:nvSpPr>
              <p:cNvPr id="55" name="ZoneTexte 54"/>
              <p:cNvSpPr txBox="1"/>
              <p:nvPr/>
            </p:nvSpPr>
            <p:spPr>
              <a:xfrm>
                <a:off x="6876256" y="1779662"/>
                <a:ext cx="23042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Modifications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de </a:t>
                </a:r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la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loi </a:t>
                </a:r>
              </a:p>
            </p:txBody>
          </p:sp>
          <p:sp>
            <p:nvSpPr>
              <p:cNvPr id="57" name="ZoneTexte 56"/>
              <p:cNvSpPr txBox="1"/>
              <p:nvPr/>
            </p:nvSpPr>
            <p:spPr>
              <a:xfrm>
                <a:off x="6876256" y="2552586"/>
                <a:ext cx="22322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Force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majeure </a:t>
                </a:r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(2) (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risques politiques)</a:t>
                </a:r>
              </a:p>
            </p:txBody>
          </p:sp>
          <p:sp>
            <p:nvSpPr>
              <p:cNvPr id="58" name="ZoneTexte 57"/>
              <p:cNvSpPr txBox="1"/>
              <p:nvPr/>
            </p:nvSpPr>
            <p:spPr>
              <a:xfrm>
                <a:off x="6876256" y="3128069"/>
                <a:ext cx="21602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Résiliation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anticipée </a:t>
                </a:r>
              </a:p>
            </p:txBody>
          </p:sp>
          <p:sp>
            <p:nvSpPr>
              <p:cNvPr id="56" name="ZoneTexte 55"/>
              <p:cNvSpPr txBox="1"/>
              <p:nvPr/>
            </p:nvSpPr>
            <p:spPr>
              <a:xfrm>
                <a:off x="6876256" y="2029946"/>
                <a:ext cx="23762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Force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majeure </a:t>
                </a:r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(1) </a:t>
                </a:r>
              </a:p>
              <a:p>
                <a:r>
                  <a:rPr lang="fr-FR" sz="1400" dirty="0" smtClean="0">
                    <a:solidFill>
                      <a:srgbClr val="044D75"/>
                    </a:solidFill>
                    <a:latin typeface="Century Gothic" pitchFamily="34" charset="0"/>
                  </a:rPr>
                  <a:t>(actes de </a:t>
                </a:r>
                <a:r>
                  <a:rPr lang="fr-FR" sz="1400" dirty="0">
                    <a:solidFill>
                      <a:srgbClr val="044D75"/>
                    </a:solidFill>
                    <a:latin typeface="Century Gothic" pitchFamily="34" charset="0"/>
                  </a:rPr>
                  <a:t>Dieu)</a:t>
                </a:r>
              </a:p>
            </p:txBody>
          </p:sp>
        </p:grpSp>
        <p:cxnSp>
          <p:nvCxnSpPr>
            <p:cNvPr id="85" name="Connecteur droit 84"/>
            <p:cNvCxnSpPr/>
            <p:nvPr/>
          </p:nvCxnSpPr>
          <p:spPr>
            <a:xfrm>
              <a:off x="6866281" y="2064157"/>
              <a:ext cx="2170215" cy="0"/>
            </a:xfrm>
            <a:prstGeom prst="line">
              <a:avLst/>
            </a:prstGeom>
            <a:ln>
              <a:solidFill>
                <a:srgbClr val="07A65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1" name="Connecteur droit 90"/>
            <p:cNvCxnSpPr/>
            <p:nvPr/>
          </p:nvCxnSpPr>
          <p:spPr>
            <a:xfrm>
              <a:off x="6866280" y="2552586"/>
              <a:ext cx="2170215" cy="0"/>
            </a:xfrm>
            <a:prstGeom prst="line">
              <a:avLst/>
            </a:prstGeom>
            <a:ln>
              <a:solidFill>
                <a:srgbClr val="07A65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2" name="Connecteur droit 91"/>
            <p:cNvCxnSpPr/>
            <p:nvPr/>
          </p:nvCxnSpPr>
          <p:spPr>
            <a:xfrm>
              <a:off x="6866279" y="3091487"/>
              <a:ext cx="2170215" cy="0"/>
            </a:xfrm>
            <a:prstGeom prst="line">
              <a:avLst/>
            </a:prstGeom>
            <a:ln>
              <a:solidFill>
                <a:srgbClr val="07A650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13" name="Rectangle 12"/>
          <p:cNvSpPr/>
          <p:nvPr/>
        </p:nvSpPr>
        <p:spPr>
          <a:xfrm>
            <a:off x="36697" y="-92546"/>
            <a:ext cx="9143815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3851920" y="248330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44D75"/>
                </a:solidFill>
                <a:latin typeface="Metropolis" pitchFamily="50" charset="0"/>
              </a:rPr>
              <a:t>Risques </a:t>
            </a:r>
            <a:r>
              <a:rPr lang="fr-FR" sz="2800" dirty="0" smtClean="0">
                <a:solidFill>
                  <a:srgbClr val="044D75"/>
                </a:solidFill>
                <a:latin typeface="Metropolis" pitchFamily="50" charset="0"/>
              </a:rPr>
              <a:t>liés aux </a:t>
            </a:r>
            <a:r>
              <a:rPr lang="fr-FR" sz="2800" b="1" dirty="0" smtClean="0">
                <a:solidFill>
                  <a:srgbClr val="044D75"/>
                </a:solidFill>
                <a:latin typeface="Metropolis" pitchFamily="50" charset="0"/>
              </a:rPr>
              <a:t>Projets</a:t>
            </a:r>
            <a:endParaRPr lang="fr-FR" sz="2800" b="1" dirty="0">
              <a:solidFill>
                <a:srgbClr val="044D75"/>
              </a:solidFill>
              <a:latin typeface="Metropolis" pitchFamily="50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79912" y="180560"/>
            <a:ext cx="45719" cy="720080"/>
          </a:xfrm>
          <a:prstGeom prst="rect">
            <a:avLst/>
          </a:prstGeom>
          <a:solidFill>
            <a:srgbClr val="044D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6" name="Imag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56" y="-92546"/>
            <a:ext cx="3450895" cy="1304888"/>
          </a:xfrm>
          <a:prstGeom prst="rect">
            <a:avLst/>
          </a:prstGeom>
        </p:spPr>
      </p:pic>
      <p:grpSp>
        <p:nvGrpSpPr>
          <p:cNvPr id="96" name="Groupe 95"/>
          <p:cNvGrpSpPr/>
          <p:nvPr/>
        </p:nvGrpSpPr>
        <p:grpSpPr>
          <a:xfrm>
            <a:off x="0" y="1275606"/>
            <a:ext cx="9195268" cy="502908"/>
            <a:chOff x="0" y="1275606"/>
            <a:chExt cx="9195268" cy="502908"/>
          </a:xfrm>
        </p:grpSpPr>
        <p:sp>
          <p:nvSpPr>
            <p:cNvPr id="4" name="Rectangle 3"/>
            <p:cNvSpPr/>
            <p:nvPr/>
          </p:nvSpPr>
          <p:spPr>
            <a:xfrm>
              <a:off x="0" y="1275606"/>
              <a:ext cx="9195268" cy="502908"/>
            </a:xfrm>
            <a:prstGeom prst="rect">
              <a:avLst/>
            </a:prstGeom>
            <a:solidFill>
              <a:srgbClr val="044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95" name="Groupe 94"/>
            <p:cNvGrpSpPr/>
            <p:nvPr/>
          </p:nvGrpSpPr>
          <p:grpSpPr>
            <a:xfrm>
              <a:off x="2411760" y="1332823"/>
              <a:ext cx="4392488" cy="382927"/>
              <a:chOff x="2411760" y="1332823"/>
              <a:chExt cx="4392488" cy="382927"/>
            </a:xfrm>
          </p:grpSpPr>
          <p:cxnSp>
            <p:nvCxnSpPr>
              <p:cNvPr id="25" name="Connecteur droit 24"/>
              <p:cNvCxnSpPr/>
              <p:nvPr/>
            </p:nvCxnSpPr>
            <p:spPr>
              <a:xfrm>
                <a:off x="2411760" y="1339518"/>
                <a:ext cx="0" cy="368136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0" name="Connecteur droit 39"/>
              <p:cNvCxnSpPr/>
              <p:nvPr/>
            </p:nvCxnSpPr>
            <p:spPr>
              <a:xfrm>
                <a:off x="4860032" y="1332823"/>
                <a:ext cx="0" cy="368136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/>
              <p:cNvCxnSpPr/>
              <p:nvPr/>
            </p:nvCxnSpPr>
            <p:spPr>
              <a:xfrm>
                <a:off x="6804248" y="1347614"/>
                <a:ext cx="0" cy="368136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7" name="Groupe 96"/>
          <p:cNvGrpSpPr/>
          <p:nvPr/>
        </p:nvGrpSpPr>
        <p:grpSpPr>
          <a:xfrm>
            <a:off x="107504" y="1203598"/>
            <a:ext cx="8856984" cy="584775"/>
            <a:chOff x="107504" y="1203598"/>
            <a:chExt cx="8856984" cy="584775"/>
          </a:xfrm>
        </p:grpSpPr>
        <p:sp>
          <p:nvSpPr>
            <p:cNvPr id="5" name="ZoneTexte 4"/>
            <p:cNvSpPr txBox="1"/>
            <p:nvPr/>
          </p:nvSpPr>
          <p:spPr>
            <a:xfrm>
              <a:off x="107504" y="1203598"/>
              <a:ext cx="25202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Phase de conception </a:t>
              </a:r>
            </a:p>
            <a:p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et de construction</a:t>
              </a:r>
              <a:endParaRPr lang="fr-FR" sz="1600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2483768" y="1347614"/>
              <a:ext cx="23042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Phase d’exploitation</a:t>
              </a:r>
              <a:endParaRPr lang="fr-FR" sz="1600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4858554" y="1332823"/>
              <a:ext cx="18736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Risque Financiers</a:t>
              </a:r>
              <a:endParaRPr lang="fr-FR" sz="1600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6804248" y="1347614"/>
              <a:ext cx="21602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Risque Financiers</a:t>
              </a:r>
              <a:endParaRPr lang="fr-FR" sz="1600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74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0559"/>
            <a:ext cx="9180510" cy="5219218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851920" y="51470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44D75"/>
                </a:solidFill>
                <a:latin typeface="Metropolis" pitchFamily="50" charset="0"/>
              </a:rPr>
              <a:t>Atténuation </a:t>
            </a:r>
            <a:r>
              <a:rPr lang="fr-FR" sz="2800" dirty="0" smtClean="0">
                <a:solidFill>
                  <a:srgbClr val="044D75"/>
                </a:solidFill>
                <a:latin typeface="Metropolis" pitchFamily="50" charset="0"/>
              </a:rPr>
              <a:t>et </a:t>
            </a:r>
            <a:r>
              <a:rPr lang="fr-FR" sz="2800" b="1" dirty="0" smtClean="0">
                <a:solidFill>
                  <a:srgbClr val="044D75"/>
                </a:solidFill>
                <a:latin typeface="Metropolis" pitchFamily="50" charset="0"/>
              </a:rPr>
              <a:t>partage</a:t>
            </a:r>
          </a:p>
          <a:p>
            <a:r>
              <a:rPr lang="fr-FR" sz="2800" dirty="0" smtClean="0">
                <a:solidFill>
                  <a:srgbClr val="044D75"/>
                </a:solidFill>
                <a:latin typeface="Metropolis" pitchFamily="50" charset="0"/>
              </a:rPr>
              <a:t>des </a:t>
            </a:r>
            <a:r>
              <a:rPr lang="fr-FR" sz="2800" b="1" dirty="0" smtClean="0">
                <a:solidFill>
                  <a:srgbClr val="044D75"/>
                </a:solidFill>
                <a:latin typeface="Metropolis" pitchFamily="50" charset="0"/>
              </a:rPr>
              <a:t>risques </a:t>
            </a:r>
            <a:endParaRPr lang="fr-FR" sz="2800" b="1" dirty="0">
              <a:solidFill>
                <a:srgbClr val="044D75"/>
              </a:solidFill>
              <a:latin typeface="Metropolis" pitchFamily="50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79912" y="180560"/>
            <a:ext cx="45719" cy="720080"/>
          </a:xfrm>
          <a:prstGeom prst="rect">
            <a:avLst/>
          </a:prstGeom>
          <a:solidFill>
            <a:srgbClr val="044D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56" y="2038933"/>
            <a:ext cx="2642540" cy="3139725"/>
          </a:xfrm>
          <a:prstGeom prst="rect">
            <a:avLst/>
          </a:prstGeom>
        </p:spPr>
      </p:pic>
      <p:grpSp>
        <p:nvGrpSpPr>
          <p:cNvPr id="15" name="Groupe 14"/>
          <p:cNvGrpSpPr/>
          <p:nvPr/>
        </p:nvGrpSpPr>
        <p:grpSpPr>
          <a:xfrm>
            <a:off x="1619672" y="1059582"/>
            <a:ext cx="7776864" cy="648072"/>
            <a:chOff x="1619672" y="1059582"/>
            <a:chExt cx="7776864" cy="648072"/>
          </a:xfrm>
        </p:grpSpPr>
        <p:sp>
          <p:nvSpPr>
            <p:cNvPr id="9" name="Parallélogramme 8"/>
            <p:cNvSpPr/>
            <p:nvPr/>
          </p:nvSpPr>
          <p:spPr>
            <a:xfrm flipV="1">
              <a:off x="1619672" y="1059582"/>
              <a:ext cx="7776864" cy="648072"/>
            </a:xfrm>
            <a:prstGeom prst="parallelogram">
              <a:avLst/>
            </a:prstGeom>
            <a:solidFill>
              <a:srgbClr val="044D7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1979712" y="1059582"/>
              <a:ext cx="69127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Les </a:t>
              </a:r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risques devraient être attribués à la partie la plus apte à les </a:t>
              </a:r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gérer au </a:t>
              </a:r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moindre coût </a:t>
              </a:r>
              <a:endParaRPr lang="fr-FR" sz="1600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1835696" y="1860054"/>
            <a:ext cx="7776864" cy="648072"/>
            <a:chOff x="1835696" y="1860054"/>
            <a:chExt cx="7776864" cy="648072"/>
          </a:xfrm>
        </p:grpSpPr>
        <p:sp>
          <p:nvSpPr>
            <p:cNvPr id="67" name="Parallélogramme 66"/>
            <p:cNvSpPr/>
            <p:nvPr/>
          </p:nvSpPr>
          <p:spPr>
            <a:xfrm flipV="1">
              <a:off x="1835696" y="1860054"/>
              <a:ext cx="7776864" cy="648072"/>
            </a:xfrm>
            <a:prstGeom prst="parallelogram">
              <a:avLst/>
            </a:prstGeom>
            <a:solidFill>
              <a:srgbClr val="044D7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0" name="ZoneTexte 79"/>
            <p:cNvSpPr txBox="1"/>
            <p:nvPr/>
          </p:nvSpPr>
          <p:spPr>
            <a:xfrm>
              <a:off x="2267744" y="1860054"/>
              <a:ext cx="69127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La </a:t>
              </a:r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répartition des risques doit permettre de gérer non </a:t>
              </a:r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seulement   l'occurrence</a:t>
              </a:r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, mais aussi l'impact </a:t>
              </a:r>
              <a:endParaRPr lang="fr-FR" sz="1600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2051720" y="2643758"/>
            <a:ext cx="7776864" cy="648072"/>
            <a:chOff x="2051720" y="2643758"/>
            <a:chExt cx="7776864" cy="648072"/>
          </a:xfrm>
        </p:grpSpPr>
        <p:sp>
          <p:nvSpPr>
            <p:cNvPr id="83" name="Parallélogramme 82"/>
            <p:cNvSpPr/>
            <p:nvPr/>
          </p:nvSpPr>
          <p:spPr>
            <a:xfrm flipV="1">
              <a:off x="2051720" y="2643758"/>
              <a:ext cx="7776864" cy="648072"/>
            </a:xfrm>
            <a:prstGeom prst="parallelogram">
              <a:avLst/>
            </a:prstGeom>
            <a:solidFill>
              <a:srgbClr val="044D7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ZoneTexte 83"/>
            <p:cNvSpPr txBox="1"/>
            <p:nvPr/>
          </p:nvSpPr>
          <p:spPr>
            <a:xfrm>
              <a:off x="2483768" y="2643758"/>
              <a:ext cx="64807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La </a:t>
              </a:r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répartition partielle des risques peut créer des incitations </a:t>
              </a:r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plus élevées </a:t>
              </a:r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pour la partie privée</a:t>
              </a:r>
              <a:endParaRPr lang="fr-FR" sz="1600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2254924" y="3507854"/>
            <a:ext cx="7776864" cy="648072"/>
            <a:chOff x="2254924" y="3507854"/>
            <a:chExt cx="7776864" cy="648072"/>
          </a:xfrm>
        </p:grpSpPr>
        <p:sp>
          <p:nvSpPr>
            <p:cNvPr id="86" name="Parallélogramme 85"/>
            <p:cNvSpPr/>
            <p:nvPr/>
          </p:nvSpPr>
          <p:spPr>
            <a:xfrm flipV="1">
              <a:off x="2254924" y="3507854"/>
              <a:ext cx="7776864" cy="648072"/>
            </a:xfrm>
            <a:prstGeom prst="parallelogram">
              <a:avLst/>
            </a:prstGeom>
            <a:solidFill>
              <a:srgbClr val="044D7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7" name="ZoneTexte 86"/>
            <p:cNvSpPr txBox="1"/>
            <p:nvPr/>
          </p:nvSpPr>
          <p:spPr>
            <a:xfrm>
              <a:off x="2686972" y="3507854"/>
              <a:ext cx="62055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La </a:t>
              </a:r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répartition des risques devrait minimiser les coûts de transaction </a:t>
              </a:r>
              <a:endParaRPr lang="fr-FR" sz="1600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2483768" y="4371950"/>
            <a:ext cx="7776864" cy="648072"/>
            <a:chOff x="2483768" y="4371950"/>
            <a:chExt cx="7776864" cy="648072"/>
          </a:xfrm>
        </p:grpSpPr>
        <p:sp>
          <p:nvSpPr>
            <p:cNvPr id="94" name="Parallélogramme 93"/>
            <p:cNvSpPr/>
            <p:nvPr/>
          </p:nvSpPr>
          <p:spPr>
            <a:xfrm flipV="1">
              <a:off x="2483768" y="4371950"/>
              <a:ext cx="7776864" cy="648072"/>
            </a:xfrm>
            <a:prstGeom prst="parallelogram">
              <a:avLst/>
            </a:prstGeom>
            <a:solidFill>
              <a:srgbClr val="044D7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8" name="ZoneTexte 97"/>
            <p:cNvSpPr txBox="1"/>
            <p:nvPr/>
          </p:nvSpPr>
          <p:spPr>
            <a:xfrm>
              <a:off x="2915816" y="4371950"/>
              <a:ext cx="59766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Il devrait y avoir une certaine souplesse pour s'adapter à l'évolution des risques </a:t>
              </a:r>
              <a:endParaRPr lang="fr-FR" sz="1600" b="1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093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249E-6 L -0.20208 0.37241 " pathEditMode="relative" rAng="0" ptsTypes="AA">
                                      <p:cBhvr>
                                        <p:cTn id="11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04" y="1860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46386" y="117037"/>
            <a:ext cx="8690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Le </a:t>
            </a:r>
            <a:r>
              <a:rPr lang="fr-FR" b="1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rôle</a:t>
            </a:r>
            <a:r>
              <a:rPr lang="fr-FR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 de la </a:t>
            </a:r>
            <a:r>
              <a:rPr lang="fr-FR" b="1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DGPPP </a:t>
            </a:r>
            <a:r>
              <a:rPr lang="fr-FR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dans</a:t>
            </a:r>
            <a:r>
              <a:rPr lang="fr-FR" b="1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l’</a:t>
            </a:r>
            <a:r>
              <a:rPr lang="fr-FR" b="1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atténuation </a:t>
            </a:r>
            <a:r>
              <a:rPr lang="fr-FR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des </a:t>
            </a:r>
            <a:r>
              <a:rPr lang="fr-FR" b="1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risques </a:t>
            </a:r>
            <a:r>
              <a:rPr lang="fr-FR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et la </a:t>
            </a:r>
            <a:r>
              <a:rPr lang="fr-FR" b="1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facilitation </a:t>
            </a:r>
            <a:r>
              <a:rPr lang="fr-FR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des</a:t>
            </a:r>
            <a:r>
              <a:rPr lang="fr-FR" b="1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 PPP 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180559"/>
            <a:ext cx="45719" cy="230951"/>
          </a:xfrm>
          <a:prstGeom prst="rect">
            <a:avLst/>
          </a:prstGeom>
          <a:solidFill>
            <a:srgbClr val="044D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707654"/>
            <a:ext cx="2376264" cy="237626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771550"/>
            <a:ext cx="3169727" cy="164810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729" y="461032"/>
            <a:ext cx="2334744" cy="31051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2843808" y="843558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latin typeface="Century Gothic" pitchFamily="34" charset="0"/>
              </a:rPr>
              <a:t>Participation </a:t>
            </a:r>
            <a:r>
              <a:rPr lang="fr-FR" sz="1200" dirty="0">
                <a:latin typeface="Century Gothic" pitchFamily="34" charset="0"/>
              </a:rPr>
              <a:t>à la formulation de la politique </a:t>
            </a:r>
            <a:r>
              <a:rPr lang="fr-FR" sz="1200" dirty="0" smtClean="0">
                <a:latin typeface="Century Gothic" pitchFamily="34" charset="0"/>
              </a:rPr>
              <a:t>PPP </a:t>
            </a:r>
            <a:r>
              <a:rPr lang="fr-FR" sz="1200" dirty="0">
                <a:latin typeface="Century Gothic" pitchFamily="34" charset="0"/>
              </a:rPr>
              <a:t>du gouvernement, la définition et la mise en place d’un processus d’assurance qualité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26" y="2438182"/>
            <a:ext cx="3373583" cy="106967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112714"/>
            <a:ext cx="2858959" cy="31502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796136" y="2460833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Développement </a:t>
            </a:r>
            <a:r>
              <a:rPr lang="fr-FR" sz="1200" dirty="0">
                <a:latin typeface="Century Gothic" pitchFamily="34" charset="0"/>
              </a:rPr>
              <a:t>des bonnes pratiques et standardisation progressive des clauses contractuelles.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233" y="3363838"/>
            <a:ext cx="2757509" cy="1417853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203848" y="415592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Century Gothic" pitchFamily="34" charset="0"/>
              </a:rPr>
              <a:t>plateforme - coordination</a:t>
            </a:r>
          </a:p>
          <a:p>
            <a:pPr algn="ctr"/>
            <a:r>
              <a:rPr lang="fr-FR" sz="1400" b="1" dirty="0">
                <a:solidFill>
                  <a:schemeClr val="bg1"/>
                </a:solidFill>
                <a:latin typeface="Century Gothic" pitchFamily="34" charset="0"/>
              </a:rPr>
              <a:t>/ suivi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10" y="2329822"/>
            <a:ext cx="3454326" cy="125004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66" y="2107181"/>
            <a:ext cx="2587382" cy="30920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11560" y="2643758"/>
            <a:ext cx="2304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200" dirty="0">
                <a:latin typeface="Century Gothic" pitchFamily="34" charset="0"/>
              </a:rPr>
              <a:t>assistance technique aux autorités contractantes</a:t>
            </a:r>
          </a:p>
        </p:txBody>
      </p:sp>
    </p:spTree>
    <p:extLst>
      <p:ext uri="{BB962C8B-B14F-4D97-AF65-F5344CB8AC3E}">
        <p14:creationId xmlns:p14="http://schemas.microsoft.com/office/powerpoint/2010/main" val="113686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/>
      <p:bldP spid="11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771800" y="249491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044D75"/>
                </a:solidFill>
                <a:latin typeface="Metropolis" pitchFamily="50" charset="0"/>
              </a:rPr>
              <a:t>Les différents acteurs d'un PPP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286"/>
            <a:ext cx="9144000" cy="477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1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188" y="0"/>
            <a:ext cx="9247188" cy="5235575"/>
          </a:xfrm>
        </p:spPr>
      </p:pic>
      <p:grpSp>
        <p:nvGrpSpPr>
          <p:cNvPr id="2" name="Groupe 1"/>
          <p:cNvGrpSpPr/>
          <p:nvPr/>
        </p:nvGrpSpPr>
        <p:grpSpPr>
          <a:xfrm>
            <a:off x="330057" y="373667"/>
            <a:ext cx="8356426" cy="2918453"/>
            <a:chOff x="1421830" y="699542"/>
            <a:chExt cx="8356426" cy="2918453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6" y="1563638"/>
              <a:ext cx="6502400" cy="898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 descr="C:\Users\touar\Desktop\PPP\PPT\LOGO PPP 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830" y="699542"/>
              <a:ext cx="7496944" cy="29184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ZoneTexte 2"/>
          <p:cNvSpPr txBox="1"/>
          <p:nvPr/>
        </p:nvSpPr>
        <p:spPr>
          <a:xfrm>
            <a:off x="2699792" y="1995686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SOMMAIRE</a:t>
            </a:r>
            <a:endParaRPr lang="fr-FR" sz="4000" b="1" dirty="0">
              <a:solidFill>
                <a:srgbClr val="044D75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6" name="Groupe 65"/>
          <p:cNvGrpSpPr/>
          <p:nvPr/>
        </p:nvGrpSpPr>
        <p:grpSpPr>
          <a:xfrm>
            <a:off x="179512" y="2717507"/>
            <a:ext cx="3096344" cy="360040"/>
            <a:chOff x="179512" y="2717507"/>
            <a:chExt cx="3096344" cy="360040"/>
          </a:xfrm>
        </p:grpSpPr>
        <p:sp>
          <p:nvSpPr>
            <p:cNvPr id="67" name="Ellipse 66"/>
            <p:cNvSpPr/>
            <p:nvPr/>
          </p:nvSpPr>
          <p:spPr>
            <a:xfrm>
              <a:off x="179512" y="2717507"/>
              <a:ext cx="360040" cy="360040"/>
            </a:xfrm>
            <a:prstGeom prst="ellipse">
              <a:avLst/>
            </a:prstGeom>
            <a:solidFill>
              <a:srgbClr val="07A650"/>
            </a:solidFill>
            <a:ln>
              <a:solidFill>
                <a:srgbClr val="C8D4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/>
                  </a:solidFill>
                </a:rPr>
                <a:t>1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68" name="ZoneTexte 67"/>
            <p:cNvSpPr txBox="1"/>
            <p:nvPr/>
          </p:nvSpPr>
          <p:spPr>
            <a:xfrm>
              <a:off x="539552" y="2738993"/>
              <a:ext cx="2736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Qu'est-ce qu'un </a:t>
              </a:r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PPP ?</a:t>
              </a:r>
            </a:p>
          </p:txBody>
        </p:sp>
      </p:grpSp>
      <p:grpSp>
        <p:nvGrpSpPr>
          <p:cNvPr id="69" name="Groupe 68"/>
          <p:cNvGrpSpPr/>
          <p:nvPr/>
        </p:nvGrpSpPr>
        <p:grpSpPr>
          <a:xfrm>
            <a:off x="179512" y="3507854"/>
            <a:ext cx="4248472" cy="584775"/>
            <a:chOff x="179512" y="3507854"/>
            <a:chExt cx="4248472" cy="584775"/>
          </a:xfrm>
        </p:grpSpPr>
        <p:sp>
          <p:nvSpPr>
            <p:cNvPr id="70" name="Ellipse 69"/>
            <p:cNvSpPr/>
            <p:nvPr/>
          </p:nvSpPr>
          <p:spPr>
            <a:xfrm>
              <a:off x="179512" y="3597284"/>
              <a:ext cx="375042" cy="360040"/>
            </a:xfrm>
            <a:prstGeom prst="ellipse">
              <a:avLst/>
            </a:prstGeom>
            <a:solidFill>
              <a:srgbClr val="07A650"/>
            </a:solidFill>
            <a:ln>
              <a:solidFill>
                <a:srgbClr val="C8D4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/>
                  </a:solidFill>
                </a:rPr>
                <a:t>3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71" name="ZoneTexte 70"/>
            <p:cNvSpPr txBox="1"/>
            <p:nvPr/>
          </p:nvSpPr>
          <p:spPr>
            <a:xfrm>
              <a:off x="539552" y="3507854"/>
              <a:ext cx="38884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Avantages d'un PPP </a:t>
              </a:r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pour l'Autorité </a:t>
              </a:r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Contractante</a:t>
              </a:r>
            </a:p>
          </p:txBody>
        </p:sp>
      </p:grpSp>
      <p:grpSp>
        <p:nvGrpSpPr>
          <p:cNvPr id="72" name="Groupe 71"/>
          <p:cNvGrpSpPr/>
          <p:nvPr/>
        </p:nvGrpSpPr>
        <p:grpSpPr>
          <a:xfrm>
            <a:off x="179512" y="4075207"/>
            <a:ext cx="4248980" cy="584775"/>
            <a:chOff x="179512" y="4075207"/>
            <a:chExt cx="4248980" cy="584775"/>
          </a:xfrm>
        </p:grpSpPr>
        <p:sp>
          <p:nvSpPr>
            <p:cNvPr id="73" name="Ellipse 72"/>
            <p:cNvSpPr/>
            <p:nvPr/>
          </p:nvSpPr>
          <p:spPr>
            <a:xfrm>
              <a:off x="179512" y="4157667"/>
              <a:ext cx="360040" cy="360040"/>
            </a:xfrm>
            <a:prstGeom prst="ellipse">
              <a:avLst/>
            </a:prstGeom>
            <a:solidFill>
              <a:srgbClr val="07A650"/>
            </a:solidFill>
            <a:ln>
              <a:solidFill>
                <a:srgbClr val="C8D4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/>
                  </a:solidFill>
                </a:rPr>
                <a:t>4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106" name="ZoneTexte 105"/>
            <p:cNvSpPr txBox="1"/>
            <p:nvPr/>
          </p:nvSpPr>
          <p:spPr>
            <a:xfrm>
              <a:off x="539552" y="4075207"/>
              <a:ext cx="38889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Avantages du PPP </a:t>
              </a:r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pour le </a:t>
              </a:r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Partenaire Privé</a:t>
              </a:r>
            </a:p>
          </p:txBody>
        </p:sp>
      </p:grpSp>
      <p:grpSp>
        <p:nvGrpSpPr>
          <p:cNvPr id="107" name="Groupe 106"/>
          <p:cNvGrpSpPr/>
          <p:nvPr/>
        </p:nvGrpSpPr>
        <p:grpSpPr>
          <a:xfrm>
            <a:off x="179512" y="4589715"/>
            <a:ext cx="3600400" cy="360040"/>
            <a:chOff x="179512" y="4589715"/>
            <a:chExt cx="3600400" cy="360040"/>
          </a:xfrm>
        </p:grpSpPr>
        <p:sp>
          <p:nvSpPr>
            <p:cNvPr id="108" name="Ellipse 107"/>
            <p:cNvSpPr/>
            <p:nvPr/>
          </p:nvSpPr>
          <p:spPr>
            <a:xfrm>
              <a:off x="179512" y="4589715"/>
              <a:ext cx="360040" cy="360040"/>
            </a:xfrm>
            <a:prstGeom prst="ellipse">
              <a:avLst/>
            </a:prstGeom>
            <a:solidFill>
              <a:srgbClr val="07A650"/>
            </a:solidFill>
            <a:ln>
              <a:solidFill>
                <a:srgbClr val="C8D4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/>
                  </a:solidFill>
                </a:rPr>
                <a:t>5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109" name="ZoneTexte 108"/>
            <p:cNvSpPr txBox="1"/>
            <p:nvPr/>
          </p:nvSpPr>
          <p:spPr>
            <a:xfrm>
              <a:off x="539552" y="4611201"/>
              <a:ext cx="32403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Les risques potentiels du PPP ?</a:t>
              </a:r>
            </a:p>
          </p:txBody>
        </p:sp>
      </p:grpSp>
      <p:grpSp>
        <p:nvGrpSpPr>
          <p:cNvPr id="110" name="Groupe 109"/>
          <p:cNvGrpSpPr/>
          <p:nvPr/>
        </p:nvGrpSpPr>
        <p:grpSpPr>
          <a:xfrm>
            <a:off x="4537012" y="2715766"/>
            <a:ext cx="4226962" cy="361781"/>
            <a:chOff x="4537012" y="2715766"/>
            <a:chExt cx="4226962" cy="361781"/>
          </a:xfrm>
        </p:grpSpPr>
        <p:sp>
          <p:nvSpPr>
            <p:cNvPr id="111" name="Ellipse 110"/>
            <p:cNvSpPr/>
            <p:nvPr/>
          </p:nvSpPr>
          <p:spPr>
            <a:xfrm>
              <a:off x="4537012" y="2715766"/>
              <a:ext cx="360040" cy="360040"/>
            </a:xfrm>
            <a:prstGeom prst="ellipse">
              <a:avLst/>
            </a:prstGeom>
            <a:solidFill>
              <a:srgbClr val="07A650"/>
            </a:solidFill>
            <a:ln>
              <a:solidFill>
                <a:srgbClr val="C8D4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/>
                  </a:solidFill>
                </a:rPr>
                <a:t>6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112" name="ZoneTexte 111"/>
            <p:cNvSpPr txBox="1"/>
            <p:nvPr/>
          </p:nvSpPr>
          <p:spPr>
            <a:xfrm>
              <a:off x="4912054" y="2738993"/>
              <a:ext cx="3851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Risques liés aux projets</a:t>
              </a:r>
            </a:p>
          </p:txBody>
        </p:sp>
      </p:grpSp>
      <p:grpSp>
        <p:nvGrpSpPr>
          <p:cNvPr id="113" name="Groupe 112"/>
          <p:cNvGrpSpPr/>
          <p:nvPr/>
        </p:nvGrpSpPr>
        <p:grpSpPr>
          <a:xfrm>
            <a:off x="4537012" y="3154785"/>
            <a:ext cx="4606988" cy="360040"/>
            <a:chOff x="4537012" y="3154785"/>
            <a:chExt cx="4606988" cy="360040"/>
          </a:xfrm>
        </p:grpSpPr>
        <p:sp>
          <p:nvSpPr>
            <p:cNvPr id="114" name="Ellipse 113"/>
            <p:cNvSpPr/>
            <p:nvPr/>
          </p:nvSpPr>
          <p:spPr>
            <a:xfrm>
              <a:off x="4537012" y="3154785"/>
              <a:ext cx="360040" cy="360040"/>
            </a:xfrm>
            <a:prstGeom prst="ellipse">
              <a:avLst/>
            </a:prstGeom>
            <a:solidFill>
              <a:srgbClr val="07A650"/>
            </a:solidFill>
            <a:ln>
              <a:solidFill>
                <a:srgbClr val="C8D4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/>
                  </a:solidFill>
                </a:rPr>
                <a:t>7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115" name="ZoneTexte 114"/>
            <p:cNvSpPr txBox="1"/>
            <p:nvPr/>
          </p:nvSpPr>
          <p:spPr>
            <a:xfrm>
              <a:off x="4896544" y="3169300"/>
              <a:ext cx="42474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Atténuation et partage des risques?</a:t>
              </a:r>
            </a:p>
          </p:txBody>
        </p:sp>
      </p:grpSp>
      <p:grpSp>
        <p:nvGrpSpPr>
          <p:cNvPr id="116" name="Groupe 115"/>
          <p:cNvGrpSpPr/>
          <p:nvPr/>
        </p:nvGrpSpPr>
        <p:grpSpPr>
          <a:xfrm>
            <a:off x="4537012" y="3507854"/>
            <a:ext cx="4587002" cy="584775"/>
            <a:chOff x="4537012" y="3507854"/>
            <a:chExt cx="4587002" cy="584775"/>
          </a:xfrm>
        </p:grpSpPr>
        <p:sp>
          <p:nvSpPr>
            <p:cNvPr id="117" name="Ellipse 116"/>
            <p:cNvSpPr/>
            <p:nvPr/>
          </p:nvSpPr>
          <p:spPr>
            <a:xfrm>
              <a:off x="4537012" y="3651870"/>
              <a:ext cx="375042" cy="360040"/>
            </a:xfrm>
            <a:prstGeom prst="ellipse">
              <a:avLst/>
            </a:prstGeom>
            <a:solidFill>
              <a:srgbClr val="07A650"/>
            </a:solidFill>
            <a:ln>
              <a:solidFill>
                <a:srgbClr val="C8D4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/>
                  </a:solidFill>
                </a:rPr>
                <a:t>8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118" name="ZoneTexte 117"/>
            <p:cNvSpPr txBox="1"/>
            <p:nvPr/>
          </p:nvSpPr>
          <p:spPr>
            <a:xfrm>
              <a:off x="4912054" y="3507854"/>
              <a:ext cx="42119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Le rôle de la DGPPP dans </a:t>
              </a:r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l'atténuation des </a:t>
              </a:r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risques et la facilitation des PPP</a:t>
              </a:r>
            </a:p>
          </p:txBody>
        </p:sp>
      </p:grpSp>
      <p:grpSp>
        <p:nvGrpSpPr>
          <p:cNvPr id="119" name="Groupe 118"/>
          <p:cNvGrpSpPr/>
          <p:nvPr/>
        </p:nvGrpSpPr>
        <p:grpSpPr>
          <a:xfrm>
            <a:off x="4537012" y="4083918"/>
            <a:ext cx="3794914" cy="360040"/>
            <a:chOff x="4537012" y="4083918"/>
            <a:chExt cx="3794914" cy="360040"/>
          </a:xfrm>
        </p:grpSpPr>
        <p:sp>
          <p:nvSpPr>
            <p:cNvPr id="120" name="Ellipse 119"/>
            <p:cNvSpPr/>
            <p:nvPr/>
          </p:nvSpPr>
          <p:spPr>
            <a:xfrm>
              <a:off x="4537012" y="4083918"/>
              <a:ext cx="360040" cy="360040"/>
            </a:xfrm>
            <a:prstGeom prst="ellipse">
              <a:avLst/>
            </a:prstGeom>
            <a:solidFill>
              <a:srgbClr val="07A650"/>
            </a:solidFill>
            <a:ln>
              <a:solidFill>
                <a:srgbClr val="C8D4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/>
                  </a:solidFill>
                </a:rPr>
                <a:t>9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121" name="ZoneTexte 120"/>
            <p:cNvSpPr txBox="1"/>
            <p:nvPr/>
          </p:nvSpPr>
          <p:spPr>
            <a:xfrm>
              <a:off x="4912054" y="4105404"/>
              <a:ext cx="34198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Les différents acteurs d'un PPP</a:t>
              </a:r>
            </a:p>
          </p:txBody>
        </p:sp>
      </p:grpSp>
      <p:grpSp>
        <p:nvGrpSpPr>
          <p:cNvPr id="122" name="Groupe 121"/>
          <p:cNvGrpSpPr/>
          <p:nvPr/>
        </p:nvGrpSpPr>
        <p:grpSpPr>
          <a:xfrm>
            <a:off x="4428492" y="4506674"/>
            <a:ext cx="3202674" cy="369332"/>
            <a:chOff x="4428492" y="4506674"/>
            <a:chExt cx="3202674" cy="369332"/>
          </a:xfrm>
        </p:grpSpPr>
        <p:grpSp>
          <p:nvGrpSpPr>
            <p:cNvPr id="123" name="Groupe 122"/>
            <p:cNvGrpSpPr/>
            <p:nvPr/>
          </p:nvGrpSpPr>
          <p:grpSpPr>
            <a:xfrm>
              <a:off x="4428492" y="4506674"/>
              <a:ext cx="576064" cy="369332"/>
              <a:chOff x="3851920" y="4290650"/>
              <a:chExt cx="576064" cy="369332"/>
            </a:xfrm>
          </p:grpSpPr>
          <p:sp>
            <p:nvSpPr>
              <p:cNvPr id="125" name="Ellipse 124"/>
              <p:cNvSpPr/>
              <p:nvPr/>
            </p:nvSpPr>
            <p:spPr>
              <a:xfrm>
                <a:off x="3958758" y="4299942"/>
                <a:ext cx="360040" cy="360040"/>
              </a:xfrm>
              <a:prstGeom prst="ellipse">
                <a:avLst/>
              </a:prstGeom>
              <a:solidFill>
                <a:srgbClr val="07A650"/>
              </a:solidFill>
              <a:ln>
                <a:solidFill>
                  <a:srgbClr val="C8D4E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ZoneTexte 125"/>
              <p:cNvSpPr txBox="1"/>
              <p:nvPr/>
            </p:nvSpPr>
            <p:spPr>
              <a:xfrm>
                <a:off x="3851920" y="4290650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smtClean="0">
                    <a:solidFill>
                      <a:schemeClr val="bg1"/>
                    </a:solidFill>
                  </a:rPr>
                  <a:t>10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4" name="ZoneTexte 123"/>
            <p:cNvSpPr txBox="1"/>
            <p:nvPr/>
          </p:nvSpPr>
          <p:spPr>
            <a:xfrm>
              <a:off x="4894862" y="4515966"/>
              <a:ext cx="2736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Conclusions</a:t>
              </a:r>
              <a:r>
                <a:rPr lang="fr-FR" sz="1600" dirty="0">
                  <a:solidFill>
                    <a:schemeClr val="bg1"/>
                  </a:solidFill>
                  <a:latin typeface="Century Gothic" pitchFamily="34" charset="0"/>
                </a:rPr>
                <a:t>/ Q &amp; A</a:t>
              </a:r>
            </a:p>
          </p:txBody>
        </p:sp>
      </p:grpSp>
      <p:grpSp>
        <p:nvGrpSpPr>
          <p:cNvPr id="127" name="Groupe 126"/>
          <p:cNvGrpSpPr/>
          <p:nvPr/>
        </p:nvGrpSpPr>
        <p:grpSpPr>
          <a:xfrm>
            <a:off x="179512" y="3156526"/>
            <a:ext cx="3817090" cy="360040"/>
            <a:chOff x="179512" y="3156526"/>
            <a:chExt cx="3817090" cy="360040"/>
          </a:xfrm>
        </p:grpSpPr>
        <p:sp>
          <p:nvSpPr>
            <p:cNvPr id="128" name="Ellipse 127"/>
            <p:cNvSpPr/>
            <p:nvPr/>
          </p:nvSpPr>
          <p:spPr>
            <a:xfrm>
              <a:off x="179512" y="3156526"/>
              <a:ext cx="360040" cy="360040"/>
            </a:xfrm>
            <a:prstGeom prst="ellipse">
              <a:avLst/>
            </a:prstGeom>
            <a:solidFill>
              <a:srgbClr val="07A650"/>
            </a:solidFill>
            <a:ln>
              <a:solidFill>
                <a:srgbClr val="C8D4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/>
                  </a:solidFill>
                </a:rPr>
                <a:t>2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129" name="ZoneTexte 128"/>
            <p:cNvSpPr txBox="1"/>
            <p:nvPr/>
          </p:nvSpPr>
          <p:spPr>
            <a:xfrm>
              <a:off x="539552" y="3167269"/>
              <a:ext cx="34570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chemeClr val="bg1"/>
                  </a:solidFill>
                  <a:latin typeface="Century Gothic" pitchFamily="34" charset="0"/>
                </a:rPr>
                <a:t>La structuration des PPP</a:t>
              </a:r>
              <a:endParaRPr lang="fr-FR" sz="1600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8032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08642E-6 L -0.17552 -0.143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85" y="-7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3" y="-20538"/>
            <a:ext cx="9372119" cy="5328592"/>
          </a:xfrm>
          <a:prstGeom prst="rect">
            <a:avLst/>
          </a:prstGeom>
        </p:spPr>
      </p:pic>
      <p:sp>
        <p:nvSpPr>
          <p:cNvPr id="50" name="ZoneTexte 49"/>
          <p:cNvSpPr txBox="1"/>
          <p:nvPr/>
        </p:nvSpPr>
        <p:spPr>
          <a:xfrm>
            <a:off x="3779912" y="411510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Qu’est-ce qu’un PPP ?</a:t>
            </a:r>
            <a:endParaRPr lang="fr-FR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0" name="Image 5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09" y="1275606"/>
            <a:ext cx="5574030" cy="796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Image 6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96" y="2172831"/>
            <a:ext cx="5951220" cy="796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Image 6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96" y="3044934"/>
            <a:ext cx="4613910" cy="796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Image 6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341" y="3909030"/>
            <a:ext cx="5928360" cy="822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984226"/>
            <a:ext cx="1944216" cy="2171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" name="Image 20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015897"/>
            <a:ext cx="2327910" cy="1710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Image 205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546" y="3381340"/>
            <a:ext cx="2327910" cy="1710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55" name="ZoneTexte 2054"/>
          <p:cNvSpPr txBox="1"/>
          <p:nvPr/>
        </p:nvSpPr>
        <p:spPr>
          <a:xfrm>
            <a:off x="6516216" y="2643758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rial" pitchFamily="34" charset="0"/>
                <a:cs typeface="Arial" pitchFamily="34" charset="0"/>
              </a:rPr>
              <a:t>L'intérêt</a:t>
            </a:r>
          </a:p>
          <a:p>
            <a:pPr algn="ctr"/>
            <a:r>
              <a:rPr lang="fr-FR" sz="2400" b="1" dirty="0">
                <a:latin typeface="Arial" pitchFamily="34" charset="0"/>
                <a:cs typeface="Arial" pitchFamily="34" charset="0"/>
              </a:rPr>
              <a:t>Commun</a:t>
            </a:r>
          </a:p>
        </p:txBody>
      </p:sp>
      <p:sp>
        <p:nvSpPr>
          <p:cNvPr id="74" name="Rectangle 73"/>
          <p:cNvSpPr/>
          <p:nvPr/>
        </p:nvSpPr>
        <p:spPr>
          <a:xfrm>
            <a:off x="3662185" y="295817"/>
            <a:ext cx="45719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85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2055" grpId="0"/>
      <p:bldP spid="7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525" y="1241685"/>
            <a:ext cx="3300512" cy="316835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949"/>
            <a:ext cx="9144000" cy="308090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101961"/>
            <a:ext cx="2618509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428" y="2947102"/>
            <a:ext cx="2618509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671002"/>
            <a:ext cx="2618509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131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70"/>
            <a:ext cx="9144000" cy="506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40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030"/>
            <a:ext cx="9144000" cy="505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97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98461"/>
          </a:xfrm>
          <a:prstGeom prst="rect">
            <a:avLst/>
          </a:prstGeom>
        </p:spPr>
      </p:pic>
      <p:sp>
        <p:nvSpPr>
          <p:cNvPr id="4" name="Parallélogramme 3"/>
          <p:cNvSpPr/>
          <p:nvPr/>
        </p:nvSpPr>
        <p:spPr>
          <a:xfrm>
            <a:off x="5827896" y="325522"/>
            <a:ext cx="2376264" cy="79208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3779912" y="249491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Avantages </a:t>
            </a:r>
            <a:r>
              <a:rPr lang="fr-FR" sz="2800" dirty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du</a:t>
            </a:r>
            <a:r>
              <a:rPr lang="fr-FR" sz="2800" b="1" dirty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 PPP </a:t>
            </a:r>
            <a:r>
              <a:rPr lang="fr-FR" sz="2800" dirty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pour</a:t>
            </a:r>
            <a:r>
              <a:rPr lang="fr-FR" sz="2800" b="1" dirty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800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l’</a:t>
            </a:r>
            <a:r>
              <a:rPr lang="fr-FR" sz="2800" b="1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Autorité Contractante</a:t>
            </a:r>
            <a:endParaRPr lang="fr-FR" sz="2800" b="1" dirty="0">
              <a:solidFill>
                <a:srgbClr val="044D7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79512" y="1203598"/>
            <a:ext cx="144016" cy="144016"/>
          </a:xfrm>
          <a:prstGeom prst="ellipse">
            <a:avLst/>
          </a:prstGeom>
          <a:solidFill>
            <a:srgbClr val="044D75"/>
          </a:solidFill>
          <a:ln>
            <a:solidFill>
              <a:srgbClr val="C8D4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44D75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23528" y="1131590"/>
            <a:ext cx="64807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Moyen </a:t>
            </a:r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d'introduire la technologie et </a:t>
            </a:r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l'innovation</a:t>
            </a:r>
          </a:p>
          <a:p>
            <a:endParaRPr lang="fr-FR" sz="1200" b="1" dirty="0">
              <a:solidFill>
                <a:srgbClr val="044D75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Encourager le secteur privé à fournir les projets dans les délais et </a:t>
            </a:r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le budget impartis</a:t>
            </a:r>
          </a:p>
          <a:p>
            <a:endParaRPr lang="fr-FR" sz="1200" b="1" dirty="0">
              <a:solidFill>
                <a:srgbClr val="044D75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Imposer un certain degré de certitude budgétaire en définissant </a:t>
            </a:r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les coûts </a:t>
            </a:r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des projets </a:t>
            </a:r>
            <a:endParaRPr lang="fr-FR" sz="1200" b="1" dirty="0" smtClean="0">
              <a:solidFill>
                <a:srgbClr val="044D75"/>
              </a:solidFill>
              <a:latin typeface="Century Gothic" pitchFamily="34" charset="0"/>
              <a:cs typeface="Arial" pitchFamily="34" charset="0"/>
            </a:endParaRPr>
          </a:p>
          <a:p>
            <a:endParaRPr lang="fr-FR" sz="1200" b="1" dirty="0">
              <a:solidFill>
                <a:srgbClr val="044D75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Développer les capacités du secteur privé local par l'intermédiaire </a:t>
            </a:r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d'une propriété </a:t>
            </a:r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conjointe avec de grandes entreprises </a:t>
            </a:r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internationales</a:t>
            </a:r>
          </a:p>
          <a:p>
            <a:endParaRPr lang="fr-FR" sz="1200" b="1" dirty="0">
              <a:solidFill>
                <a:srgbClr val="044D75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Aider à promouvoir la durabilité environnementale et </a:t>
            </a:r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sociale</a:t>
            </a:r>
          </a:p>
          <a:p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 </a:t>
            </a:r>
            <a:endParaRPr lang="fr-FR" sz="1200" b="1" dirty="0">
              <a:solidFill>
                <a:srgbClr val="044D75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Etre un moyen d'exposer progressivement les entreprises publiques </a:t>
            </a:r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et le </a:t>
            </a:r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gouvernement à l'augmentation du niveau de participation du </a:t>
            </a:r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secteur privé </a:t>
            </a:r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(notamment étranger) </a:t>
            </a:r>
            <a:endParaRPr lang="fr-FR" sz="1200" b="1" dirty="0" smtClean="0">
              <a:solidFill>
                <a:srgbClr val="044D75"/>
              </a:solidFill>
              <a:latin typeface="Century Gothic" pitchFamily="34" charset="0"/>
              <a:cs typeface="Arial" pitchFamily="34" charset="0"/>
            </a:endParaRPr>
          </a:p>
          <a:p>
            <a:endParaRPr lang="fr-FR" sz="1200" b="1" dirty="0">
              <a:solidFill>
                <a:srgbClr val="044D75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Diversifier l'économie grâce à une meilleure compétitivité du </a:t>
            </a:r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pays</a:t>
            </a:r>
          </a:p>
          <a:p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 </a:t>
            </a:r>
            <a:endParaRPr lang="fr-FR" sz="1200" b="1" dirty="0">
              <a:solidFill>
                <a:srgbClr val="044D75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Compléter </a:t>
            </a:r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les capacités limitées du secteur public </a:t>
            </a:r>
            <a:endParaRPr lang="fr-FR" sz="1200" b="1" dirty="0" smtClean="0">
              <a:solidFill>
                <a:srgbClr val="044D75"/>
              </a:solidFill>
              <a:latin typeface="Century Gothic" pitchFamily="34" charset="0"/>
              <a:cs typeface="Arial" pitchFamily="34" charset="0"/>
            </a:endParaRPr>
          </a:p>
          <a:p>
            <a:endParaRPr lang="fr-FR" sz="1200" b="1" dirty="0">
              <a:solidFill>
                <a:srgbClr val="044D75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Dégager un rapport qualité-prix à long terme grâce à un transfert </a:t>
            </a:r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de risques </a:t>
            </a:r>
          </a:p>
          <a:p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adéquat </a:t>
            </a:r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vers le secteur privé tout au long du projet </a:t>
            </a:r>
          </a:p>
        </p:txBody>
      </p:sp>
      <p:sp>
        <p:nvSpPr>
          <p:cNvPr id="9" name="Ellipse 8"/>
          <p:cNvSpPr/>
          <p:nvPr/>
        </p:nvSpPr>
        <p:spPr>
          <a:xfrm>
            <a:off x="179512" y="1563638"/>
            <a:ext cx="144016" cy="144016"/>
          </a:xfrm>
          <a:prstGeom prst="ellipse">
            <a:avLst/>
          </a:prstGeom>
          <a:solidFill>
            <a:srgbClr val="044D75"/>
          </a:solidFill>
          <a:ln>
            <a:solidFill>
              <a:srgbClr val="C8D4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44D75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179512" y="1923678"/>
            <a:ext cx="144016" cy="144016"/>
          </a:xfrm>
          <a:prstGeom prst="ellipse">
            <a:avLst/>
          </a:prstGeom>
          <a:solidFill>
            <a:srgbClr val="044D75"/>
          </a:solidFill>
          <a:ln>
            <a:solidFill>
              <a:srgbClr val="C8D4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44D75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179512" y="2283718"/>
            <a:ext cx="144016" cy="144016"/>
          </a:xfrm>
          <a:prstGeom prst="ellipse">
            <a:avLst/>
          </a:prstGeom>
          <a:solidFill>
            <a:srgbClr val="044D75"/>
          </a:solidFill>
          <a:ln>
            <a:solidFill>
              <a:srgbClr val="C8D4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44D75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205024" y="2859782"/>
            <a:ext cx="144016" cy="144016"/>
          </a:xfrm>
          <a:prstGeom prst="ellipse">
            <a:avLst/>
          </a:prstGeom>
          <a:solidFill>
            <a:srgbClr val="044D75"/>
          </a:solidFill>
          <a:ln>
            <a:solidFill>
              <a:srgbClr val="C8D4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44D75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205024" y="3219822"/>
            <a:ext cx="144016" cy="144016"/>
          </a:xfrm>
          <a:prstGeom prst="ellipse">
            <a:avLst/>
          </a:prstGeom>
          <a:solidFill>
            <a:srgbClr val="044D75"/>
          </a:solidFill>
          <a:ln>
            <a:solidFill>
              <a:srgbClr val="C8D4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44D75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205024" y="3939902"/>
            <a:ext cx="144016" cy="144016"/>
          </a:xfrm>
          <a:prstGeom prst="ellipse">
            <a:avLst/>
          </a:prstGeom>
          <a:solidFill>
            <a:srgbClr val="044D75"/>
          </a:solidFill>
          <a:ln>
            <a:solidFill>
              <a:srgbClr val="C8D4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44D75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205024" y="4299942"/>
            <a:ext cx="144016" cy="144016"/>
          </a:xfrm>
          <a:prstGeom prst="ellipse">
            <a:avLst/>
          </a:prstGeom>
          <a:solidFill>
            <a:srgbClr val="044D75"/>
          </a:solidFill>
          <a:ln>
            <a:solidFill>
              <a:srgbClr val="C8D4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44D75"/>
              </a:solidFill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205024" y="4659982"/>
            <a:ext cx="144016" cy="144016"/>
          </a:xfrm>
          <a:prstGeom prst="ellipse">
            <a:avLst/>
          </a:prstGeom>
          <a:solidFill>
            <a:srgbClr val="044D75"/>
          </a:solidFill>
          <a:ln>
            <a:solidFill>
              <a:srgbClr val="C8D4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44D75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662185" y="339502"/>
            <a:ext cx="45719" cy="720080"/>
          </a:xfrm>
          <a:prstGeom prst="rect">
            <a:avLst/>
          </a:prstGeom>
          <a:solidFill>
            <a:srgbClr val="044D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896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218" y="0"/>
            <a:ext cx="9210111" cy="523604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923928" y="63547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Avantages </a:t>
            </a:r>
            <a:r>
              <a:rPr lang="fr-FR" sz="2800" dirty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du</a:t>
            </a:r>
            <a:r>
              <a:rPr lang="fr-FR" sz="2800" b="1" dirty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 PPP </a:t>
            </a:r>
            <a:r>
              <a:rPr lang="fr-FR" sz="2800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pour </a:t>
            </a:r>
          </a:p>
          <a:p>
            <a:r>
              <a:rPr lang="fr-FR" sz="2800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le </a:t>
            </a:r>
            <a:r>
              <a:rPr lang="fr-FR" sz="2800" b="1" dirty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Partenaire Privé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1259632" y="3758000"/>
            <a:ext cx="5472608" cy="613950"/>
            <a:chOff x="1259632" y="3758000"/>
            <a:chExt cx="5472608" cy="613950"/>
          </a:xfrm>
        </p:grpSpPr>
        <p:cxnSp>
          <p:nvCxnSpPr>
            <p:cNvPr id="9" name="Connecteur droit 8"/>
            <p:cNvCxnSpPr/>
            <p:nvPr/>
          </p:nvCxnSpPr>
          <p:spPr>
            <a:xfrm flipH="1">
              <a:off x="1259632" y="3987397"/>
              <a:ext cx="144016" cy="384553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2906648" y="3950277"/>
              <a:ext cx="9168" cy="421673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4932040" y="3925807"/>
              <a:ext cx="9168" cy="421673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5508104" y="3758000"/>
              <a:ext cx="1224136" cy="61395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22" y="4299942"/>
            <a:ext cx="8561555" cy="60903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283718"/>
            <a:ext cx="5669280" cy="79629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219822"/>
            <a:ext cx="5619750" cy="79629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347614"/>
            <a:ext cx="4613910" cy="79629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779912" y="180560"/>
            <a:ext cx="45719" cy="720080"/>
          </a:xfrm>
          <a:prstGeom prst="rect">
            <a:avLst/>
          </a:prstGeom>
          <a:solidFill>
            <a:srgbClr val="044D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40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" y="-60750"/>
            <a:ext cx="9180512" cy="5219218"/>
          </a:xfrm>
          <a:prstGeom prst="rect">
            <a:avLst/>
          </a:prstGeom>
        </p:spPr>
      </p:pic>
      <p:sp>
        <p:nvSpPr>
          <p:cNvPr id="33" name="ZoneTexte 32"/>
          <p:cNvSpPr txBox="1"/>
          <p:nvPr/>
        </p:nvSpPr>
        <p:spPr>
          <a:xfrm>
            <a:off x="395536" y="401191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Le </a:t>
            </a:r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secteur privé est susceptible </a:t>
            </a:r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d'avoir plus </a:t>
            </a:r>
            <a:r>
              <a:rPr lang="fr-FR" sz="1200" b="1" dirty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d'expertise 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3311860" y="3687874"/>
            <a:ext cx="2556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rgbClr val="044D75"/>
                </a:solidFill>
                <a:latin typeface="Century Gothic" pitchFamily="34" charset="0"/>
                <a:cs typeface="Arial" pitchFamily="34" charset="0"/>
              </a:rPr>
              <a:t>La dette a un coût </a:t>
            </a:r>
            <a:endParaRPr lang="fr-FR" sz="1200" b="1" dirty="0">
              <a:solidFill>
                <a:srgbClr val="044D75"/>
              </a:solidFill>
              <a:latin typeface="Century Gothic" pitchFamily="34" charset="0"/>
              <a:cs typeface="Arial" pitchFamily="34" charset="0"/>
            </a:endParaRPr>
          </a:p>
        </p:txBody>
      </p:sp>
      <p:grpSp>
        <p:nvGrpSpPr>
          <p:cNvPr id="46" name="Groupe 45"/>
          <p:cNvGrpSpPr/>
          <p:nvPr/>
        </p:nvGrpSpPr>
        <p:grpSpPr>
          <a:xfrm>
            <a:off x="323528" y="3363838"/>
            <a:ext cx="2736304" cy="648072"/>
            <a:chOff x="179512" y="3363838"/>
            <a:chExt cx="2736304" cy="648072"/>
          </a:xfrm>
        </p:grpSpPr>
        <p:sp>
          <p:nvSpPr>
            <p:cNvPr id="21" name="Rectangle 20"/>
            <p:cNvSpPr/>
            <p:nvPr/>
          </p:nvSpPr>
          <p:spPr>
            <a:xfrm>
              <a:off x="179512" y="3363838"/>
              <a:ext cx="2736304" cy="648072"/>
            </a:xfrm>
            <a:prstGeom prst="rect">
              <a:avLst/>
            </a:prstGeom>
            <a:solidFill>
              <a:srgbClr val="07A6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251520" y="3410062"/>
              <a:ext cx="25202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Il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n'y a pas de prise de risque illimitée </a:t>
              </a: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3359165" y="3003798"/>
            <a:ext cx="2580987" cy="688722"/>
            <a:chOff x="2999125" y="3003798"/>
            <a:chExt cx="2580987" cy="688722"/>
          </a:xfrm>
        </p:grpSpPr>
        <p:sp>
          <p:nvSpPr>
            <p:cNvPr id="23" name="Rectangle 22"/>
            <p:cNvSpPr/>
            <p:nvPr/>
          </p:nvSpPr>
          <p:spPr>
            <a:xfrm>
              <a:off x="2999125" y="3003798"/>
              <a:ext cx="2580987" cy="684076"/>
            </a:xfrm>
            <a:prstGeom prst="rect">
              <a:avLst/>
            </a:prstGeom>
            <a:solidFill>
              <a:srgbClr val="07A6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3059832" y="3046189"/>
              <a:ext cx="23762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Le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secteur privé fera ce pour quoi </a:t>
              </a:r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il est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payé et pas plus que cela </a:t>
              </a:r>
            </a:p>
          </p:txBody>
        </p:sp>
      </p:grpSp>
      <p:grpSp>
        <p:nvGrpSpPr>
          <p:cNvPr id="45" name="Groupe 44"/>
          <p:cNvGrpSpPr/>
          <p:nvPr/>
        </p:nvGrpSpPr>
        <p:grpSpPr>
          <a:xfrm>
            <a:off x="6300192" y="2979455"/>
            <a:ext cx="2592288" cy="648072"/>
            <a:chOff x="6012160" y="2979455"/>
            <a:chExt cx="2592288" cy="648072"/>
          </a:xfrm>
        </p:grpSpPr>
        <p:sp>
          <p:nvSpPr>
            <p:cNvPr id="26" name="Rectangle 25"/>
            <p:cNvSpPr/>
            <p:nvPr/>
          </p:nvSpPr>
          <p:spPr>
            <a:xfrm>
              <a:off x="6012160" y="2979455"/>
              <a:ext cx="2592288" cy="648072"/>
            </a:xfrm>
            <a:prstGeom prst="rect">
              <a:avLst/>
            </a:prstGeom>
            <a:solidFill>
              <a:srgbClr val="07A6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6156176" y="3046189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La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responsabilité du gouvernement se </a:t>
              </a:r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poursuit</a:t>
              </a:r>
              <a:endParaRPr lang="fr-FR" sz="1200" dirty="0">
                <a:solidFill>
                  <a:schemeClr val="bg1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</p:grpSp>
      <p:grpSp>
        <p:nvGrpSpPr>
          <p:cNvPr id="47" name="Groupe 46"/>
          <p:cNvGrpSpPr/>
          <p:nvPr/>
        </p:nvGrpSpPr>
        <p:grpSpPr>
          <a:xfrm>
            <a:off x="323528" y="1788372"/>
            <a:ext cx="2736304" cy="1503457"/>
            <a:chOff x="179512" y="1788372"/>
            <a:chExt cx="2736304" cy="1503457"/>
          </a:xfrm>
        </p:grpSpPr>
        <p:sp>
          <p:nvSpPr>
            <p:cNvPr id="6" name="Rectangle 5"/>
            <p:cNvSpPr/>
            <p:nvPr/>
          </p:nvSpPr>
          <p:spPr>
            <a:xfrm>
              <a:off x="179512" y="1788372"/>
              <a:ext cx="2736304" cy="1503457"/>
            </a:xfrm>
            <a:prstGeom prst="rect">
              <a:avLst/>
            </a:prstGeom>
            <a:solidFill>
              <a:srgbClr val="044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215516" y="1825886"/>
              <a:ext cx="262829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Les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coûts de développement, </a:t>
              </a:r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d'appel d'offres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et de fonctionnement </a:t>
              </a:r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des projets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PPP peuvent </a:t>
              </a:r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être probablement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plus élevés que </a:t>
              </a:r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ceux des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procédures traditionnelles </a:t>
              </a:r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de passation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de marchés publics</a:t>
              </a:r>
            </a:p>
          </p:txBody>
        </p:sp>
      </p:grpSp>
      <p:grpSp>
        <p:nvGrpSpPr>
          <p:cNvPr id="41" name="Groupe 40"/>
          <p:cNvGrpSpPr/>
          <p:nvPr/>
        </p:nvGrpSpPr>
        <p:grpSpPr>
          <a:xfrm>
            <a:off x="3359165" y="1778513"/>
            <a:ext cx="2580987" cy="1133895"/>
            <a:chOff x="2999125" y="1778513"/>
            <a:chExt cx="2580987" cy="1133895"/>
          </a:xfrm>
        </p:grpSpPr>
        <p:sp>
          <p:nvSpPr>
            <p:cNvPr id="11" name="Rectangle 10"/>
            <p:cNvSpPr/>
            <p:nvPr/>
          </p:nvSpPr>
          <p:spPr>
            <a:xfrm>
              <a:off x="2999125" y="1778513"/>
              <a:ext cx="2580987" cy="1133895"/>
            </a:xfrm>
            <a:prstGeom prst="rect">
              <a:avLst/>
            </a:prstGeom>
            <a:solidFill>
              <a:srgbClr val="044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3059832" y="1837629"/>
              <a:ext cx="24482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Il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est difficile d'identifier toutes </a:t>
              </a:r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les éventualités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possibles pendant </a:t>
              </a:r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le développement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du projet et </a:t>
              </a:r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des événements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et problèmes </a:t>
              </a:r>
            </a:p>
          </p:txBody>
        </p:sp>
      </p:grpSp>
      <p:grpSp>
        <p:nvGrpSpPr>
          <p:cNvPr id="42" name="Groupe 41"/>
          <p:cNvGrpSpPr/>
          <p:nvPr/>
        </p:nvGrpSpPr>
        <p:grpSpPr>
          <a:xfrm>
            <a:off x="6300192" y="1767290"/>
            <a:ext cx="2575576" cy="1133895"/>
            <a:chOff x="6012160" y="1767290"/>
            <a:chExt cx="2575576" cy="1133895"/>
          </a:xfrm>
        </p:grpSpPr>
        <p:sp>
          <p:nvSpPr>
            <p:cNvPr id="15" name="Rectangle 14"/>
            <p:cNvSpPr/>
            <p:nvPr/>
          </p:nvSpPr>
          <p:spPr>
            <a:xfrm>
              <a:off x="6012160" y="1767290"/>
              <a:ext cx="2575576" cy="1133895"/>
            </a:xfrm>
            <a:prstGeom prst="rect">
              <a:avLst/>
            </a:prstGeom>
            <a:solidFill>
              <a:srgbClr val="044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6084168" y="1788373"/>
              <a:ext cx="24211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Certains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projets peuvent être plus difficiles </a:t>
              </a:r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à introduire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et à mettre en </a:t>
              </a:r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œuvre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sur le </a:t>
              </a:r>
              <a:r>
                <a:rPr lang="fr-FR" sz="1200" dirty="0" smtClean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plan politique </a:t>
              </a:r>
              <a:r>
                <a:rPr lang="fr-FR" sz="1200" dirty="0">
                  <a:solidFill>
                    <a:schemeClr val="bg1"/>
                  </a:solidFill>
                  <a:latin typeface="Century Gothic" pitchFamily="34" charset="0"/>
                  <a:cs typeface="Arial" pitchFamily="34" charset="0"/>
                </a:rPr>
                <a:t>ou social que d'autres </a:t>
              </a: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6697" y="-92546"/>
            <a:ext cx="9143815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3851920" y="51470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Les</a:t>
            </a:r>
            <a:r>
              <a:rPr lang="fr-FR" sz="2800" b="1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800" b="1" dirty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risques potentiels </a:t>
            </a:r>
            <a:endParaRPr lang="fr-FR" sz="2800" b="1" dirty="0" smtClean="0">
              <a:solidFill>
                <a:srgbClr val="044D75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2800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du</a:t>
            </a:r>
            <a:r>
              <a:rPr lang="fr-FR" sz="2800" b="1" dirty="0" smtClean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800" b="1" dirty="0">
                <a:solidFill>
                  <a:srgbClr val="044D75"/>
                </a:solidFill>
                <a:latin typeface="Arial" pitchFamily="34" charset="0"/>
                <a:cs typeface="Arial" pitchFamily="34" charset="0"/>
              </a:rPr>
              <a:t>PPP </a:t>
            </a:r>
          </a:p>
        </p:txBody>
      </p:sp>
      <p:sp>
        <p:nvSpPr>
          <p:cNvPr id="3" name="Rectangle 2"/>
          <p:cNvSpPr/>
          <p:nvPr/>
        </p:nvSpPr>
        <p:spPr>
          <a:xfrm>
            <a:off x="3779912" y="180560"/>
            <a:ext cx="45719" cy="720080"/>
          </a:xfrm>
          <a:prstGeom prst="rect">
            <a:avLst/>
          </a:prstGeom>
          <a:solidFill>
            <a:srgbClr val="044D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6" name="Imag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56" y="-76479"/>
            <a:ext cx="3450895" cy="130488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14756" y="1275606"/>
            <a:ext cx="9195268" cy="550280"/>
          </a:xfrm>
          <a:prstGeom prst="rect">
            <a:avLst/>
          </a:prstGeom>
          <a:solidFill>
            <a:srgbClr val="044D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638690" y="1203598"/>
            <a:ext cx="7866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 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PPP</a:t>
            </a:r>
            <a:r>
              <a:rPr lang="fr-FR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comportent un ensemble de risques </a:t>
            </a:r>
            <a:endParaRPr lang="fr-FR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pour 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l'Autorité Contractante </a:t>
            </a:r>
            <a:r>
              <a:rPr lang="fr-FR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 le 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Partenaire Privé</a:t>
            </a:r>
          </a:p>
        </p:txBody>
      </p:sp>
    </p:spTree>
    <p:extLst>
      <p:ext uri="{BB962C8B-B14F-4D97-AF65-F5344CB8AC3E}">
        <p14:creationId xmlns:p14="http://schemas.microsoft.com/office/powerpoint/2010/main" val="336096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2" grpId="0"/>
      <p:bldP spid="3" grpId="0" animBg="1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ésentation pour écran larg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WidescreenPresentation</Template>
  <TotalTime>0</TotalTime>
  <Words>585</Words>
  <Application>Microsoft Office PowerPoint</Application>
  <PresentationFormat>Affichage à l'écran (16:9)</PresentationFormat>
  <Paragraphs>93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Century Gothic</vt:lpstr>
      <vt:lpstr>Metropolis</vt:lpstr>
      <vt:lpstr>Tw Cen MT</vt:lpstr>
      <vt:lpstr>Wingdings</vt:lpstr>
      <vt:lpstr>Wingdings 2</vt:lpstr>
      <vt:lpstr>Présentation pour écran large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2021-06-04T06:58:34Z</dcterms:created>
  <dcterms:modified xsi:type="dcterms:W3CDTF">2021-12-01T12:23:31Z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1036</vt:i4>
  </property>
  <property fmtid="{D5CDD505-2E9C-101B-9397-08002B2CF9AE}" pid="3" name="_Version">
    <vt:lpwstr>12.0.4518</vt:lpwstr>
  </property>
</Properties>
</file>